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</p:sldIdLst>
  <p:sldSz cy="5143500" cx="9144000"/>
  <p:notesSz cx="6858000" cy="9144000"/>
  <p:embeddedFontLst>
    <p:embeddedFont>
      <p:font typeface="Raleway"/>
      <p:regular r:id="rId52"/>
      <p:bold r:id="rId53"/>
      <p:italic r:id="rId54"/>
      <p:boldItalic r:id="rId55"/>
    </p:embeddedFont>
    <p:embeddedFont>
      <p:font typeface="Roboto"/>
      <p:regular r:id="rId56"/>
      <p:bold r:id="rId57"/>
      <p:italic r:id="rId58"/>
      <p:boldItalic r:id="rId59"/>
    </p:embeddedFont>
    <p:embeddedFont>
      <p:font typeface="Lato"/>
      <p:regular r:id="rId60"/>
      <p:bold r:id="rId61"/>
      <p:italic r:id="rId62"/>
      <p:boldItalic r:id="rId6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30C194B1-5E5B-4DC5-A41A-FBF071997A17}">
  <a:tblStyle styleId="{30C194B1-5E5B-4DC5-A41A-FBF071997A1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font" Target="fonts/Lato-italic.fntdata"/><Relationship Id="rId61" Type="http://schemas.openxmlformats.org/officeDocument/2006/relationships/font" Target="fonts/Lato-bold.fntdata"/><Relationship Id="rId20" Type="http://schemas.openxmlformats.org/officeDocument/2006/relationships/slide" Target="slides/slide14.xml"/><Relationship Id="rId63" Type="http://schemas.openxmlformats.org/officeDocument/2006/relationships/font" Target="fonts/Lato-boldItalic.fntdata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60" Type="http://schemas.openxmlformats.org/officeDocument/2006/relationships/font" Target="fonts/Lato-regular.fntdata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font" Target="fonts/Raleway-bold.fntdata"/><Relationship Id="rId52" Type="http://schemas.openxmlformats.org/officeDocument/2006/relationships/font" Target="fonts/Raleway-regular.fntdata"/><Relationship Id="rId11" Type="http://schemas.openxmlformats.org/officeDocument/2006/relationships/slide" Target="slides/slide5.xml"/><Relationship Id="rId55" Type="http://schemas.openxmlformats.org/officeDocument/2006/relationships/font" Target="fonts/Raleway-boldItalic.fntdata"/><Relationship Id="rId10" Type="http://schemas.openxmlformats.org/officeDocument/2006/relationships/slide" Target="slides/slide4.xml"/><Relationship Id="rId54" Type="http://schemas.openxmlformats.org/officeDocument/2006/relationships/font" Target="fonts/Raleway-italic.fntdata"/><Relationship Id="rId13" Type="http://schemas.openxmlformats.org/officeDocument/2006/relationships/slide" Target="slides/slide7.xml"/><Relationship Id="rId57" Type="http://schemas.openxmlformats.org/officeDocument/2006/relationships/font" Target="fonts/Roboto-bold.fntdata"/><Relationship Id="rId12" Type="http://schemas.openxmlformats.org/officeDocument/2006/relationships/slide" Target="slides/slide6.xml"/><Relationship Id="rId56" Type="http://schemas.openxmlformats.org/officeDocument/2006/relationships/font" Target="fonts/Roboto-regular.fntdata"/><Relationship Id="rId15" Type="http://schemas.openxmlformats.org/officeDocument/2006/relationships/slide" Target="slides/slide9.xml"/><Relationship Id="rId59" Type="http://schemas.openxmlformats.org/officeDocument/2006/relationships/font" Target="fonts/Roboto-boldItalic.fntdata"/><Relationship Id="rId14" Type="http://schemas.openxmlformats.org/officeDocument/2006/relationships/slide" Target="slides/slide8.xml"/><Relationship Id="rId58" Type="http://schemas.openxmlformats.org/officeDocument/2006/relationships/font" Target="fonts/Roboto-italic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d9c453428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d9c453428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32f3c7bacb8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32f3c7bacb8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32f3c7bacb8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32f3c7bacb8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2f3c7bacb8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32f3c7bacb8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2f3c7bacb8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32f3c7bacb8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2f3c7bacb8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32f3c7bacb8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32eff096282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32eff096282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32eff096282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32eff096282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32f0449c38a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32f0449c38a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32eff096282_0_14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32eff096282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32f0449c38a_0_4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32f0449c38a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e9090756a_1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e9090756a_1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32f0449c38a_0_7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32f0449c38a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32eff096282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32eff096282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32f0449c38a_0_9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32f0449c38a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32f0449c38a_0_10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32f0449c38a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32f0449c38a_0_10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32f0449c38a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32f0449c38a_0_11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32f0449c38a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32f0449c38a_0_12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32f0449c38a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32f0449c38a_0_15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32f0449c38a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32f0449c38a_0_16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32f0449c38a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32f0449c38a_0_17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32f0449c38a_0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d91e1f37e_1_10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d91e1f37e_1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32f0449c38a_0_18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32f0449c38a_0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32f0449c38a_0_19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32f0449c38a_0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32eff096282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32eff096282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d933c8c4a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d933c8c4a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32eff096282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32eff096282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32f3c7bacb8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32f3c7bacb8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2f3c7bacb8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32f3c7bacb8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32f3c7bacb8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32f3c7bacb8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e9090756a_1_3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e9090756a_1_3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32eff096282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32eff096282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32eff096282_0_3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32eff096282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d5b09a965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d5b09a965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32f3c7bacb8_0_16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32f3c7bacb8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32f3c7bacb8_0_18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32f3c7bacb8_0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32f3c7bacb8_0_20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32f3c7bacb8_0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e9090756a_1_7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e9090756a_1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32f4084790d_16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32f4084790d_16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2eff096282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32eff096282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d91e1f37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d91e1f37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2f0449c38a_0_1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32f0449c38a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32f3c7bacb8_0_2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32f3c7bacb8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2eff096282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32eff096282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.png"/><Relationship Id="rId4" Type="http://schemas.openxmlformats.org/officeDocument/2006/relationships/image" Target="../media/image6.png"/><Relationship Id="rId5" Type="http://schemas.openxmlformats.org/officeDocument/2006/relationships/image" Target="../media/image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3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9.png"/><Relationship Id="rId4" Type="http://schemas.openxmlformats.org/officeDocument/2006/relationships/image" Target="../media/image1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.png"/><Relationship Id="rId4" Type="http://schemas.openxmlformats.org/officeDocument/2006/relationships/image" Target="../media/image20.png"/><Relationship Id="rId5" Type="http://schemas.openxmlformats.org/officeDocument/2006/relationships/image" Target="../media/image1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.png"/><Relationship Id="rId4" Type="http://schemas.openxmlformats.org/officeDocument/2006/relationships/image" Target="../media/image10.png"/><Relationship Id="rId5" Type="http://schemas.openxmlformats.org/officeDocument/2006/relationships/image" Target="../media/image23.png"/><Relationship Id="rId6" Type="http://schemas.openxmlformats.org/officeDocument/2006/relationships/image" Target="../media/image1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.png"/><Relationship Id="rId4" Type="http://schemas.openxmlformats.org/officeDocument/2006/relationships/image" Target="../media/image10.png"/><Relationship Id="rId5" Type="http://schemas.openxmlformats.org/officeDocument/2006/relationships/image" Target="../media/image12.png"/><Relationship Id="rId6" Type="http://schemas.openxmlformats.org/officeDocument/2006/relationships/image" Target="../media/image31.png"/><Relationship Id="rId7" Type="http://schemas.openxmlformats.org/officeDocument/2006/relationships/image" Target="../media/image1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.png"/><Relationship Id="rId4" Type="http://schemas.openxmlformats.org/officeDocument/2006/relationships/image" Target="../media/image10.png"/><Relationship Id="rId5" Type="http://schemas.openxmlformats.org/officeDocument/2006/relationships/image" Target="../media/image12.png"/><Relationship Id="rId6" Type="http://schemas.openxmlformats.org/officeDocument/2006/relationships/image" Target="../media/image15.png"/><Relationship Id="rId7" Type="http://schemas.openxmlformats.org/officeDocument/2006/relationships/image" Target="../media/image28.png"/><Relationship Id="rId8" Type="http://schemas.openxmlformats.org/officeDocument/2006/relationships/image" Target="../media/image1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.png"/><Relationship Id="rId4" Type="http://schemas.openxmlformats.org/officeDocument/2006/relationships/image" Target="../media/image10.png"/><Relationship Id="rId9" Type="http://schemas.openxmlformats.org/officeDocument/2006/relationships/image" Target="../media/image14.png"/><Relationship Id="rId5" Type="http://schemas.openxmlformats.org/officeDocument/2006/relationships/image" Target="../media/image12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8" Type="http://schemas.openxmlformats.org/officeDocument/2006/relationships/image" Target="../media/image3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.png"/><Relationship Id="rId4" Type="http://schemas.openxmlformats.org/officeDocument/2006/relationships/image" Target="../media/image10.png"/><Relationship Id="rId9" Type="http://schemas.openxmlformats.org/officeDocument/2006/relationships/image" Target="../media/image14.png"/><Relationship Id="rId5" Type="http://schemas.openxmlformats.org/officeDocument/2006/relationships/image" Target="../media/image12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8" Type="http://schemas.openxmlformats.org/officeDocument/2006/relationships/image" Target="../media/image3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.png"/><Relationship Id="rId4" Type="http://schemas.openxmlformats.org/officeDocument/2006/relationships/image" Target="../media/image10.png"/><Relationship Id="rId9" Type="http://schemas.openxmlformats.org/officeDocument/2006/relationships/image" Target="../media/image14.png"/><Relationship Id="rId5" Type="http://schemas.openxmlformats.org/officeDocument/2006/relationships/image" Target="../media/image12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8" Type="http://schemas.openxmlformats.org/officeDocument/2006/relationships/image" Target="../media/image2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4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.png"/><Relationship Id="rId4" Type="http://schemas.openxmlformats.org/officeDocument/2006/relationships/image" Target="../media/image10.png"/><Relationship Id="rId9" Type="http://schemas.openxmlformats.org/officeDocument/2006/relationships/image" Target="../media/image14.png"/><Relationship Id="rId5" Type="http://schemas.openxmlformats.org/officeDocument/2006/relationships/image" Target="../media/image12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8" Type="http://schemas.openxmlformats.org/officeDocument/2006/relationships/image" Target="../media/image2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.png"/><Relationship Id="rId4" Type="http://schemas.openxmlformats.org/officeDocument/2006/relationships/image" Target="../media/image10.png"/><Relationship Id="rId9" Type="http://schemas.openxmlformats.org/officeDocument/2006/relationships/image" Target="../media/image14.png"/><Relationship Id="rId5" Type="http://schemas.openxmlformats.org/officeDocument/2006/relationships/image" Target="../media/image12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8" Type="http://schemas.openxmlformats.org/officeDocument/2006/relationships/image" Target="../media/image2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3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3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4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hyperlink" Target="https://takeuforward.org/recursion/recursion-tree-method-for-solving-recurrence" TargetMode="External"/><Relationship Id="rId4" Type="http://schemas.openxmlformats.org/officeDocument/2006/relationships/hyperlink" Target="https://www.naukri.com/code360/library/recursion-tree-method" TargetMode="External"/><Relationship Id="rId5" Type="http://schemas.openxmlformats.org/officeDocument/2006/relationships/hyperlink" Target="https://www.javatpoint.com/daa-recursion-tree-method" TargetMode="External"/><Relationship Id="rId6" Type="http://schemas.openxmlformats.org/officeDocument/2006/relationships/hyperlink" Target="https://www.scaler.in/recursion-tree-method/" TargetMode="External"/><Relationship Id="rId7" Type="http://schemas.openxmlformats.org/officeDocument/2006/relationships/hyperlink" Target="https://www.geeksforgeeks.org/recurrence-relations-a-complete-guide/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5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8.jp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6.jp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2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1.jp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3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title"/>
          </p:nvPr>
        </p:nvSpPr>
        <p:spPr>
          <a:xfrm>
            <a:off x="1061400" y="55200"/>
            <a:ext cx="7021200" cy="217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/>
              <a:t>Recursion Tree Method To Solve Recurrence Relation</a:t>
            </a:r>
            <a:endParaRPr b="1" sz="3200"/>
          </a:p>
        </p:txBody>
      </p:sp>
      <p:sp>
        <p:nvSpPr>
          <p:cNvPr id="87" name="Google Shape;87;p13"/>
          <p:cNvSpPr txBox="1"/>
          <p:nvPr>
            <p:ph idx="4294967295" type="subTitle"/>
          </p:nvPr>
        </p:nvSpPr>
        <p:spPr>
          <a:xfrm>
            <a:off x="1826250" y="2081588"/>
            <a:ext cx="5491500" cy="69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2400">
                <a:solidFill>
                  <a:schemeClr val="lt1"/>
                </a:solidFill>
              </a:rPr>
              <a:t>Team Name:</a:t>
            </a:r>
            <a:r>
              <a:rPr lang="en" sz="2400">
                <a:solidFill>
                  <a:schemeClr val="lt1"/>
                </a:solidFill>
              </a:rPr>
              <a:t> DU_CodeX_Legends </a:t>
            </a:r>
            <a:endParaRPr sz="2400">
              <a:solidFill>
                <a:schemeClr val="lt1"/>
              </a:solidFill>
            </a:endParaRPr>
          </a:p>
        </p:txBody>
      </p:sp>
      <p:sp>
        <p:nvSpPr>
          <p:cNvPr id="88" name="Google Shape;88;p13"/>
          <p:cNvSpPr txBox="1"/>
          <p:nvPr>
            <p:ph idx="4294967295" type="subTitle"/>
          </p:nvPr>
        </p:nvSpPr>
        <p:spPr>
          <a:xfrm>
            <a:off x="2531550" y="3030686"/>
            <a:ext cx="4080900" cy="203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</a:rPr>
              <a:t>Md. Ashraful Alam (FH - 02)</a:t>
            </a:r>
            <a:endParaRPr sz="1400">
              <a:solidFill>
                <a:schemeClr val="lt1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</a:rPr>
              <a:t>Md. Tauseef - Ur - Rahman (FH - 24)</a:t>
            </a:r>
            <a:endParaRPr sz="1400">
              <a:solidFill>
                <a:schemeClr val="lt1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</a:rPr>
              <a:t>Sumaiya Tabassum (SK - 29)</a:t>
            </a:r>
            <a:endParaRPr sz="1400">
              <a:solidFill>
                <a:schemeClr val="lt1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400">
                <a:solidFill>
                  <a:schemeClr val="lt1"/>
                </a:solidFill>
              </a:rPr>
              <a:t>Tamzid Bin Tariq (FH - 48)</a:t>
            </a:r>
            <a:endParaRPr sz="14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loseup from the side of a hand pushing a knob on an audio mixer" id="147" name="Google Shape;147;p22"/>
          <p:cNvPicPr preferRelativeResize="0"/>
          <p:nvPr/>
        </p:nvPicPr>
        <p:blipFill rotWithShape="1">
          <a:blip r:embed="rId3">
            <a:alphaModFix/>
          </a:blip>
          <a:srcRect b="15419" l="7506" r="42247" t="0"/>
          <a:stretch/>
        </p:blipFill>
        <p:spPr>
          <a:xfrm>
            <a:off x="-9150" y="0"/>
            <a:ext cx="459449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2"/>
          <p:cNvSpPr txBox="1"/>
          <p:nvPr>
            <p:ph type="title"/>
          </p:nvPr>
        </p:nvSpPr>
        <p:spPr>
          <a:xfrm>
            <a:off x="265500" y="1830600"/>
            <a:ext cx="4045200" cy="148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What does the algorithm take as input</a:t>
            </a:r>
            <a:r>
              <a:rPr lang="en">
                <a:solidFill>
                  <a:schemeClr val="lt1"/>
                </a:solidFill>
              </a:rPr>
              <a:t>?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49" name="Google Shape;149;p22"/>
          <p:cNvSpPr txBox="1"/>
          <p:nvPr>
            <p:ph idx="2" type="body"/>
          </p:nvPr>
        </p:nvSpPr>
        <p:spPr>
          <a:xfrm>
            <a:off x="4902550" y="1442675"/>
            <a:ext cx="3859200" cy="313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222222"/>
                </a:solidFill>
              </a:rPr>
              <a:t>A recurrence relation in the form: </a:t>
            </a:r>
            <a:endParaRPr b="1" sz="1500">
              <a:solidFill>
                <a:srgbClr val="222222"/>
              </a:solidFill>
            </a:endParaRPr>
          </a:p>
          <a:p>
            <a:pPr indent="457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222222"/>
                </a:solidFill>
              </a:rPr>
              <a:t>T(n) = a * T(n/b) + f(n)</a:t>
            </a:r>
            <a:endParaRPr sz="1500">
              <a:solidFill>
                <a:srgbClr val="222222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222222"/>
                </a:solidFill>
              </a:rPr>
              <a:t>Where:</a:t>
            </a:r>
            <a:endParaRPr b="1" sz="1500">
              <a:solidFill>
                <a:srgbClr val="222222"/>
              </a:solidFill>
            </a:endParaRPr>
          </a:p>
          <a:p>
            <a:pPr indent="-32385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222222"/>
              </a:buClr>
              <a:buSzPts val="1500"/>
              <a:buChar char="●"/>
            </a:pPr>
            <a:r>
              <a:rPr lang="en" sz="1500">
                <a:solidFill>
                  <a:srgbClr val="222222"/>
                </a:solidFill>
              </a:rPr>
              <a:t>n: The size of the problem</a:t>
            </a:r>
            <a:endParaRPr sz="1500">
              <a:solidFill>
                <a:srgbClr val="222222"/>
              </a:solidFill>
            </a:endParaRPr>
          </a:p>
          <a:p>
            <a:pPr indent="-3238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500"/>
              <a:buChar char="●"/>
            </a:pPr>
            <a:r>
              <a:rPr lang="en" sz="1500">
                <a:solidFill>
                  <a:srgbClr val="222222"/>
                </a:solidFill>
              </a:rPr>
              <a:t>a: Number of recursive calls</a:t>
            </a:r>
            <a:endParaRPr sz="1500">
              <a:solidFill>
                <a:srgbClr val="222222"/>
              </a:solidFill>
            </a:endParaRPr>
          </a:p>
          <a:p>
            <a:pPr indent="-3238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500"/>
              <a:buChar char="●"/>
            </a:pPr>
            <a:r>
              <a:rPr lang="en" sz="1500">
                <a:solidFill>
                  <a:srgbClr val="222222"/>
                </a:solidFill>
              </a:rPr>
              <a:t>b: Division factor for problem size</a:t>
            </a:r>
            <a:endParaRPr sz="1500">
              <a:solidFill>
                <a:srgbClr val="222222"/>
              </a:solidFill>
            </a:endParaRPr>
          </a:p>
          <a:p>
            <a:pPr indent="-3238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500"/>
              <a:buChar char="●"/>
            </a:pPr>
            <a:r>
              <a:rPr lang="en" sz="1500">
                <a:solidFill>
                  <a:srgbClr val="222222"/>
                </a:solidFill>
              </a:rPr>
              <a:t>f(n): Cost of non-recursive work per level</a:t>
            </a:r>
            <a:endParaRPr sz="1500">
              <a:solidFill>
                <a:srgbClr val="22222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loseup from the side of a hand pushing a knob on an audio mixer" id="154" name="Google Shape;154;p23"/>
          <p:cNvPicPr preferRelativeResize="0"/>
          <p:nvPr/>
        </p:nvPicPr>
        <p:blipFill rotWithShape="1">
          <a:blip r:embed="rId3">
            <a:alphaModFix/>
          </a:blip>
          <a:srcRect b="15419" l="7506" r="42247" t="0"/>
          <a:stretch/>
        </p:blipFill>
        <p:spPr>
          <a:xfrm>
            <a:off x="-9150" y="0"/>
            <a:ext cx="459449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3"/>
          <p:cNvSpPr txBox="1"/>
          <p:nvPr>
            <p:ph type="title"/>
          </p:nvPr>
        </p:nvSpPr>
        <p:spPr>
          <a:xfrm>
            <a:off x="265500" y="1734525"/>
            <a:ext cx="4045200" cy="148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What does</a:t>
            </a:r>
            <a:r>
              <a:rPr lang="en">
                <a:solidFill>
                  <a:schemeClr val="lt1"/>
                </a:solidFill>
              </a:rPr>
              <a:t> the algorithm </a:t>
            </a:r>
            <a:r>
              <a:rPr lang="en">
                <a:solidFill>
                  <a:schemeClr val="lt1"/>
                </a:solidFill>
              </a:rPr>
              <a:t>produce </a:t>
            </a:r>
            <a:r>
              <a:rPr lang="en">
                <a:solidFill>
                  <a:schemeClr val="lt1"/>
                </a:solidFill>
              </a:rPr>
              <a:t>as output?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56" name="Google Shape;156;p23"/>
          <p:cNvSpPr txBox="1"/>
          <p:nvPr>
            <p:ph idx="2" type="body"/>
          </p:nvPr>
        </p:nvSpPr>
        <p:spPr>
          <a:xfrm>
            <a:off x="4895175" y="706050"/>
            <a:ext cx="3859200" cy="373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333333"/>
                </a:solidFill>
              </a:rPr>
              <a:t>The following factors should be taken into account while determining the output:</a:t>
            </a:r>
            <a:endParaRPr b="1" sz="1700">
              <a:solidFill>
                <a:srgbClr val="333333"/>
              </a:solidFill>
            </a:endParaRPr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333333"/>
              </a:solidFill>
            </a:endParaRPr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33333"/>
                </a:solidFill>
              </a:rPr>
              <a:t>T</a:t>
            </a:r>
            <a:r>
              <a:rPr b="1" lang="en" sz="1500">
                <a:solidFill>
                  <a:srgbClr val="333333"/>
                </a:solidFill>
              </a:rPr>
              <a:t>ime Complexity:</a:t>
            </a:r>
            <a:r>
              <a:rPr lang="en" sz="1400">
                <a:solidFill>
                  <a:srgbClr val="333333"/>
                </a:solidFill>
              </a:rPr>
              <a:t> An expression quantifying the overall runtime, typically in Big-O notation.</a:t>
            </a:r>
            <a:endParaRPr sz="1400">
              <a:solidFill>
                <a:srgbClr val="333333"/>
              </a:solidFill>
            </a:endParaRPr>
          </a:p>
          <a:p>
            <a:pPr indent="0" lvl="0" marL="0" rtl="0" algn="just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1500">
                <a:solidFill>
                  <a:srgbClr val="333333"/>
                </a:solidFill>
              </a:rPr>
              <a:t>Space Complexity:</a:t>
            </a:r>
            <a:r>
              <a:rPr lang="en" sz="1400">
                <a:solidFill>
                  <a:srgbClr val="333333"/>
                </a:solidFill>
              </a:rPr>
              <a:t> Measures the amount of auxiliary memory used during the recursion.</a:t>
            </a:r>
            <a:endParaRPr sz="1400">
              <a:solidFill>
                <a:srgbClr val="333333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loseup from the side of a hand pushing a knob on an audio mixer" id="161" name="Google Shape;161;p24"/>
          <p:cNvPicPr preferRelativeResize="0"/>
          <p:nvPr/>
        </p:nvPicPr>
        <p:blipFill rotWithShape="1">
          <a:blip r:embed="rId3">
            <a:alphaModFix/>
          </a:blip>
          <a:srcRect b="15419" l="7506" r="42247" t="0"/>
          <a:stretch/>
        </p:blipFill>
        <p:spPr>
          <a:xfrm>
            <a:off x="-9150" y="0"/>
            <a:ext cx="459449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4"/>
          <p:cNvSpPr txBox="1"/>
          <p:nvPr>
            <p:ph type="title"/>
          </p:nvPr>
        </p:nvSpPr>
        <p:spPr>
          <a:xfrm>
            <a:off x="265500" y="1830600"/>
            <a:ext cx="4045200" cy="148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Example of w</a:t>
            </a:r>
            <a:r>
              <a:rPr lang="en">
                <a:solidFill>
                  <a:schemeClr val="lt1"/>
                </a:solidFill>
              </a:rPr>
              <a:t>hat the algorithm produces as output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63" name="Google Shape;163;p24"/>
          <p:cNvSpPr txBox="1"/>
          <p:nvPr>
            <p:ph idx="2" type="body"/>
          </p:nvPr>
        </p:nvSpPr>
        <p:spPr>
          <a:xfrm>
            <a:off x="4917325" y="254450"/>
            <a:ext cx="3859200" cy="45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333333"/>
                </a:solidFill>
              </a:rPr>
              <a:t>Recurrence Relation:</a:t>
            </a:r>
            <a:r>
              <a:rPr lang="en" sz="1800">
                <a:solidFill>
                  <a:srgbClr val="333333"/>
                </a:solidFill>
              </a:rPr>
              <a:t> </a:t>
            </a:r>
            <a:endParaRPr sz="1800">
              <a:solidFill>
                <a:srgbClr val="333333"/>
              </a:solidFill>
            </a:endParaRPr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333333"/>
                </a:solidFill>
              </a:rPr>
              <a:t>T(n) = 2 * T(n/2) + n (for Merge Sort)</a:t>
            </a:r>
            <a:endParaRPr sz="1700">
              <a:solidFill>
                <a:srgbClr val="333333"/>
              </a:solidFill>
            </a:endParaRPr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333333"/>
              </a:solidFill>
            </a:endParaRPr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33333"/>
                </a:solidFill>
              </a:rPr>
              <a:t>Input Values:</a:t>
            </a:r>
            <a:endParaRPr b="1">
              <a:solidFill>
                <a:srgbClr val="333333"/>
              </a:solidFill>
            </a:endParaRPr>
          </a:p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Clr>
                <a:srgbClr val="333333"/>
              </a:buClr>
              <a:buSzPts val="1500"/>
              <a:buChar char="●"/>
            </a:pPr>
            <a:r>
              <a:rPr lang="en" sz="1500">
                <a:solidFill>
                  <a:srgbClr val="333333"/>
                </a:solidFill>
              </a:rPr>
              <a:t>Problem size n = 8</a:t>
            </a:r>
            <a:endParaRPr sz="1500">
              <a:solidFill>
                <a:srgbClr val="333333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500"/>
              <a:buChar char="●"/>
            </a:pPr>
            <a:r>
              <a:rPr lang="en" sz="1500">
                <a:solidFill>
                  <a:srgbClr val="333333"/>
                </a:solidFill>
              </a:rPr>
              <a:t>Recursive calls a = 2</a:t>
            </a:r>
            <a:endParaRPr sz="1500">
              <a:solidFill>
                <a:srgbClr val="333333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500"/>
              <a:buChar char="●"/>
            </a:pPr>
            <a:r>
              <a:rPr lang="en" sz="1500">
                <a:solidFill>
                  <a:srgbClr val="333333"/>
                </a:solidFill>
              </a:rPr>
              <a:t>Division factor b = 2</a:t>
            </a:r>
            <a:endParaRPr sz="1500">
              <a:solidFill>
                <a:srgbClr val="333333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500"/>
              <a:buChar char="●"/>
            </a:pPr>
            <a:r>
              <a:rPr lang="en" sz="1500">
                <a:solidFill>
                  <a:srgbClr val="333333"/>
                </a:solidFill>
              </a:rPr>
              <a:t>Work per level f(n) = n</a:t>
            </a:r>
            <a:endParaRPr sz="1500">
              <a:solidFill>
                <a:srgbClr val="333333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loseup from the side of a hand pushing a knob on an audio mixer" id="168" name="Google Shape;168;p25"/>
          <p:cNvPicPr preferRelativeResize="0"/>
          <p:nvPr/>
        </p:nvPicPr>
        <p:blipFill rotWithShape="1">
          <a:blip r:embed="rId3">
            <a:alphaModFix/>
          </a:blip>
          <a:srcRect b="15419" l="7506" r="42247" t="0"/>
          <a:stretch/>
        </p:blipFill>
        <p:spPr>
          <a:xfrm>
            <a:off x="-9150" y="0"/>
            <a:ext cx="459449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5"/>
          <p:cNvSpPr txBox="1"/>
          <p:nvPr>
            <p:ph type="title"/>
          </p:nvPr>
        </p:nvSpPr>
        <p:spPr>
          <a:xfrm>
            <a:off x="265500" y="1830600"/>
            <a:ext cx="4045200" cy="148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Example of what the algorithm produces as output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70" name="Google Shape;170;p25"/>
          <p:cNvSpPr txBox="1"/>
          <p:nvPr>
            <p:ph idx="2" type="body"/>
          </p:nvPr>
        </p:nvSpPr>
        <p:spPr>
          <a:xfrm>
            <a:off x="5026050" y="309900"/>
            <a:ext cx="3772200" cy="456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333333"/>
                </a:solidFill>
              </a:rPr>
              <a:t>Step-by-Step Recursion Tree:</a:t>
            </a:r>
            <a:endParaRPr b="1" sz="1500">
              <a:solidFill>
                <a:srgbClr val="333333"/>
              </a:solidFill>
            </a:endParaRPr>
          </a:p>
          <a:p>
            <a:pPr indent="0" lvl="0" marL="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333333"/>
                </a:solidFill>
              </a:rPr>
              <a:t>Level 0: n = 8, Work = 8</a:t>
            </a:r>
            <a:endParaRPr sz="1400">
              <a:solidFill>
                <a:srgbClr val="333333"/>
              </a:solidFill>
            </a:endParaRPr>
          </a:p>
          <a:p>
            <a:pPr indent="0" lvl="0" marL="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333333"/>
                </a:solidFill>
              </a:rPr>
              <a:t>Level 1: n = 4, Work = 4 + 4</a:t>
            </a:r>
            <a:endParaRPr sz="1400">
              <a:solidFill>
                <a:srgbClr val="333333"/>
              </a:solidFill>
            </a:endParaRPr>
          </a:p>
          <a:p>
            <a:pPr indent="0" lvl="0" marL="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333333"/>
                </a:solidFill>
              </a:rPr>
              <a:t>Level 2: n = 2, Work = 2 + 2 + 2 + 2</a:t>
            </a:r>
            <a:endParaRPr sz="1400">
              <a:solidFill>
                <a:srgbClr val="333333"/>
              </a:solidFill>
            </a:endParaRPr>
          </a:p>
          <a:p>
            <a:pPr indent="0" lvl="0" marL="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333333"/>
                </a:solidFill>
              </a:rPr>
              <a:t>Level 3: Base case with n = 1</a:t>
            </a:r>
            <a:endParaRPr sz="1400">
              <a:solidFill>
                <a:srgbClr val="333333"/>
              </a:solidFill>
            </a:endParaRPr>
          </a:p>
          <a:p>
            <a:pPr indent="0" lvl="0" marL="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33333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333333"/>
                </a:solidFill>
              </a:rPr>
              <a:t>Final Complexity:</a:t>
            </a:r>
            <a:endParaRPr b="1" sz="1500">
              <a:solidFill>
                <a:srgbClr val="333333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Arial"/>
              <a:buChar char="●"/>
            </a:pPr>
            <a:r>
              <a:rPr b="1" lang="en" sz="1400">
                <a:solidFill>
                  <a:srgbClr val="333333"/>
                </a:solidFill>
              </a:rPr>
              <a:t>Time Complexity:</a:t>
            </a:r>
            <a:r>
              <a:rPr lang="en" sz="1400">
                <a:solidFill>
                  <a:srgbClr val="333333"/>
                </a:solidFill>
              </a:rPr>
              <a:t> O(n * log⁡n)</a:t>
            </a:r>
            <a:endParaRPr sz="1400">
              <a:solidFill>
                <a:srgbClr val="333333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Arial"/>
              <a:buChar char="●"/>
            </a:pPr>
            <a:r>
              <a:rPr b="1" lang="en" sz="1400">
                <a:solidFill>
                  <a:srgbClr val="333333"/>
                </a:solidFill>
              </a:rPr>
              <a:t>Space Complexity:</a:t>
            </a:r>
            <a:r>
              <a:rPr lang="en" sz="1400">
                <a:solidFill>
                  <a:srgbClr val="333333"/>
                </a:solidFill>
              </a:rPr>
              <a:t> O(log⁡n) </a:t>
            </a:r>
            <a:endParaRPr sz="1400">
              <a:solidFill>
                <a:srgbClr val="333333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Arial"/>
              <a:buChar char="○"/>
            </a:pPr>
            <a:r>
              <a:rPr lang="en" sz="1400">
                <a:solidFill>
                  <a:srgbClr val="333333"/>
                </a:solidFill>
              </a:rPr>
              <a:t> This is due to the depth of the recursion tree (for example: the number of recursive levels).</a:t>
            </a:r>
            <a:endParaRPr sz="1400">
              <a:solidFill>
                <a:srgbClr val="333333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26"/>
          <p:cNvPicPr preferRelativeResize="0"/>
          <p:nvPr/>
        </p:nvPicPr>
        <p:blipFill rotWithShape="1">
          <a:blip r:embed="rId3">
            <a:alphaModFix/>
          </a:blip>
          <a:srcRect b="79" l="0" r="0" t="69"/>
          <a:stretch/>
        </p:blipFill>
        <p:spPr>
          <a:xfrm>
            <a:off x="15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6"/>
          <p:cNvSpPr txBox="1"/>
          <p:nvPr>
            <p:ph type="title"/>
          </p:nvPr>
        </p:nvSpPr>
        <p:spPr>
          <a:xfrm>
            <a:off x="2685900" y="1728900"/>
            <a:ext cx="3772500" cy="16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/>
              <a:t>Key Intuition</a:t>
            </a:r>
            <a:endParaRPr sz="48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7"/>
          <p:cNvSpPr txBox="1"/>
          <p:nvPr>
            <p:ph type="title"/>
          </p:nvPr>
        </p:nvSpPr>
        <p:spPr>
          <a:xfrm>
            <a:off x="245350" y="671250"/>
            <a:ext cx="2710800" cy="4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Key Intuitions:</a:t>
            </a:r>
            <a:endParaRPr sz="2300"/>
          </a:p>
        </p:txBody>
      </p:sp>
      <p:sp>
        <p:nvSpPr>
          <p:cNvPr id="182" name="Google Shape;182;p27"/>
          <p:cNvSpPr txBox="1"/>
          <p:nvPr/>
        </p:nvSpPr>
        <p:spPr>
          <a:xfrm>
            <a:off x="71925" y="1373425"/>
            <a:ext cx="4037100" cy="34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Roboto"/>
              <a:buAutoNum type="arabicParenR"/>
            </a:pPr>
            <a:r>
              <a:rPr lang="en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The value of the node at each level is nothing but the size of the problem at that level.</a:t>
            </a:r>
            <a:endParaRPr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Roboto"/>
              <a:buAutoNum type="arabicParenR"/>
            </a:pPr>
            <a:r>
              <a:rPr lang="en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The height of the recursion tree is equal to the number of levels in the tree.</a:t>
            </a:r>
            <a:endParaRPr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Roboto"/>
              <a:buAutoNum type="arabicParenR"/>
            </a:pPr>
            <a:r>
              <a:rPr lang="en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At the last level, the sub-problem size will be reduced to 1, and that is the base case.</a:t>
            </a:r>
            <a:endParaRPr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Roboto"/>
              <a:buAutoNum type="arabicParenR"/>
            </a:pPr>
            <a:r>
              <a:rPr lang="en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To solve the recurrence, you sum the costs of all the nodes in the tree.</a:t>
            </a:r>
            <a:endParaRPr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83" name="Google Shape;183;p27"/>
          <p:cNvGrpSpPr/>
          <p:nvPr/>
        </p:nvGrpSpPr>
        <p:grpSpPr>
          <a:xfrm>
            <a:off x="4109025" y="1012150"/>
            <a:ext cx="5049499" cy="3494477"/>
            <a:chOff x="4109025" y="1012150"/>
            <a:chExt cx="5049499" cy="3494477"/>
          </a:xfrm>
        </p:grpSpPr>
        <p:pic>
          <p:nvPicPr>
            <p:cNvPr id="184" name="Google Shape;184;p27"/>
            <p:cNvPicPr preferRelativeResize="0"/>
            <p:nvPr/>
          </p:nvPicPr>
          <p:blipFill rotWithShape="1">
            <a:blip r:embed="rId3">
              <a:alphaModFix/>
            </a:blip>
            <a:srcRect b="21241" l="0" r="0" t="0"/>
            <a:stretch/>
          </p:blipFill>
          <p:spPr>
            <a:xfrm>
              <a:off x="4109025" y="1012150"/>
              <a:ext cx="5049499" cy="349447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5" name="Google Shape;185;p27"/>
            <p:cNvSpPr txBox="1"/>
            <p:nvPr/>
          </p:nvSpPr>
          <p:spPr>
            <a:xfrm>
              <a:off x="4539150" y="3298300"/>
              <a:ext cx="2311500" cy="34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rPr>
                <a:t>1   1              1    1           1    1            1     1</a:t>
              </a:r>
              <a:endParaRPr sz="9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cxnSp>
        <p:nvCxnSpPr>
          <p:cNvPr id="186" name="Google Shape;186;p27"/>
          <p:cNvCxnSpPr/>
          <p:nvPr/>
        </p:nvCxnSpPr>
        <p:spPr>
          <a:xfrm>
            <a:off x="4244200" y="1478025"/>
            <a:ext cx="7500" cy="2911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28"/>
          <p:cNvPicPr preferRelativeResize="0"/>
          <p:nvPr/>
        </p:nvPicPr>
        <p:blipFill rotWithShape="1">
          <a:blip r:embed="rId3">
            <a:alphaModFix/>
          </a:blip>
          <a:srcRect b="79" l="0" r="0" t="69"/>
          <a:stretch/>
        </p:blipFill>
        <p:spPr>
          <a:xfrm>
            <a:off x="15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28"/>
          <p:cNvSpPr txBox="1"/>
          <p:nvPr>
            <p:ph type="title"/>
          </p:nvPr>
        </p:nvSpPr>
        <p:spPr>
          <a:xfrm>
            <a:off x="2242800" y="1728900"/>
            <a:ext cx="4658400" cy="16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/>
              <a:t>Algorithm Steps</a:t>
            </a:r>
            <a:endParaRPr sz="48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7" name="Google Shape;197;p29"/>
          <p:cNvCxnSpPr/>
          <p:nvPr/>
        </p:nvCxnSpPr>
        <p:spPr>
          <a:xfrm>
            <a:off x="727663" y="2312225"/>
            <a:ext cx="0" cy="10386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8" name="Google Shape;198;p29"/>
          <p:cNvSpPr txBox="1"/>
          <p:nvPr>
            <p:ph type="title"/>
          </p:nvPr>
        </p:nvSpPr>
        <p:spPr>
          <a:xfrm>
            <a:off x="774737" y="2188962"/>
            <a:ext cx="18141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Step 1</a:t>
            </a:r>
            <a:endParaRPr sz="1700">
              <a:solidFill>
                <a:schemeClr val="dk1"/>
              </a:solidFill>
            </a:endParaRPr>
          </a:p>
        </p:txBody>
      </p:sp>
      <p:sp>
        <p:nvSpPr>
          <p:cNvPr id="199" name="Google Shape;199;p29"/>
          <p:cNvSpPr txBox="1"/>
          <p:nvPr>
            <p:ph idx="1" type="body"/>
          </p:nvPr>
        </p:nvSpPr>
        <p:spPr>
          <a:xfrm>
            <a:off x="774737" y="2478988"/>
            <a:ext cx="18141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Draw the Recursion Tree</a:t>
            </a:r>
            <a:endParaRPr sz="1200">
              <a:solidFill>
                <a:schemeClr val="dk2"/>
              </a:solidFill>
            </a:endParaRPr>
          </a:p>
        </p:txBody>
      </p:sp>
      <p:cxnSp>
        <p:nvCxnSpPr>
          <p:cNvPr id="200" name="Google Shape;200;p29"/>
          <p:cNvCxnSpPr/>
          <p:nvPr/>
        </p:nvCxnSpPr>
        <p:spPr>
          <a:xfrm>
            <a:off x="3194363" y="2159825"/>
            <a:ext cx="0" cy="10386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1" name="Google Shape;201;p29"/>
          <p:cNvSpPr txBox="1"/>
          <p:nvPr>
            <p:ph type="title"/>
          </p:nvPr>
        </p:nvSpPr>
        <p:spPr>
          <a:xfrm>
            <a:off x="3241437" y="2045351"/>
            <a:ext cx="18141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Step 2</a:t>
            </a:r>
            <a:endParaRPr sz="1700">
              <a:solidFill>
                <a:schemeClr val="dk1"/>
              </a:solidFill>
            </a:endParaRPr>
          </a:p>
        </p:txBody>
      </p:sp>
      <p:sp>
        <p:nvSpPr>
          <p:cNvPr id="202" name="Google Shape;202;p29"/>
          <p:cNvSpPr txBox="1"/>
          <p:nvPr>
            <p:ph idx="1" type="body"/>
          </p:nvPr>
        </p:nvSpPr>
        <p:spPr>
          <a:xfrm>
            <a:off x="3241437" y="2335376"/>
            <a:ext cx="18141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Analyzing the Drawn Recursion Tree</a:t>
            </a:r>
            <a:endParaRPr sz="1200">
              <a:solidFill>
                <a:schemeClr val="dk2"/>
              </a:solidFill>
            </a:endParaRPr>
          </a:p>
        </p:txBody>
      </p:sp>
      <p:cxnSp>
        <p:nvCxnSpPr>
          <p:cNvPr id="203" name="Google Shape;203;p29"/>
          <p:cNvCxnSpPr/>
          <p:nvPr/>
        </p:nvCxnSpPr>
        <p:spPr>
          <a:xfrm>
            <a:off x="6256188" y="1857375"/>
            <a:ext cx="0" cy="10386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4" name="Google Shape;204;p29"/>
          <p:cNvSpPr txBox="1"/>
          <p:nvPr>
            <p:ph type="title"/>
          </p:nvPr>
        </p:nvSpPr>
        <p:spPr>
          <a:xfrm>
            <a:off x="6303262" y="1734220"/>
            <a:ext cx="18141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Step 3</a:t>
            </a:r>
            <a:endParaRPr sz="1700">
              <a:solidFill>
                <a:schemeClr val="dk1"/>
              </a:solidFill>
            </a:endParaRPr>
          </a:p>
        </p:txBody>
      </p:sp>
      <p:sp>
        <p:nvSpPr>
          <p:cNvPr id="205" name="Google Shape;205;p29"/>
          <p:cNvSpPr txBox="1"/>
          <p:nvPr>
            <p:ph idx="1" type="body"/>
          </p:nvPr>
        </p:nvSpPr>
        <p:spPr>
          <a:xfrm>
            <a:off x="6303250" y="2024250"/>
            <a:ext cx="2338200" cy="76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Complexity Derivation: </a:t>
            </a:r>
            <a:r>
              <a:rPr lang="en" sz="1200">
                <a:solidFill>
                  <a:schemeClr val="dk2"/>
                </a:solidFill>
              </a:rPr>
              <a:t>Calculating time complexity of the given recurrence relation</a:t>
            </a:r>
            <a:endParaRPr sz="1200">
              <a:solidFill>
                <a:schemeClr val="dk2"/>
              </a:solidFill>
            </a:endParaRPr>
          </a:p>
        </p:txBody>
      </p:sp>
      <p:cxnSp>
        <p:nvCxnSpPr>
          <p:cNvPr id="206" name="Google Shape;206;p29"/>
          <p:cNvCxnSpPr>
            <a:stCxn id="207" idx="6"/>
          </p:cNvCxnSpPr>
          <p:nvPr/>
        </p:nvCxnSpPr>
        <p:spPr>
          <a:xfrm>
            <a:off x="1336355" y="3784182"/>
            <a:ext cx="2430600" cy="180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207" name="Google Shape;207;p29"/>
          <p:cNvSpPr/>
          <p:nvPr/>
        </p:nvSpPr>
        <p:spPr>
          <a:xfrm>
            <a:off x="727655" y="3479832"/>
            <a:ext cx="608700" cy="608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29"/>
          <p:cNvSpPr/>
          <p:nvPr/>
        </p:nvSpPr>
        <p:spPr>
          <a:xfrm>
            <a:off x="3219908" y="3235580"/>
            <a:ext cx="1097100" cy="1097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29"/>
          <p:cNvSpPr/>
          <p:nvPr/>
        </p:nvSpPr>
        <p:spPr>
          <a:xfrm>
            <a:off x="5838464" y="3023973"/>
            <a:ext cx="1520400" cy="15204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10" name="Google Shape;210;p29"/>
          <p:cNvCxnSpPr/>
          <p:nvPr/>
        </p:nvCxnSpPr>
        <p:spPr>
          <a:xfrm>
            <a:off x="3631880" y="3802182"/>
            <a:ext cx="2430600" cy="180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211" name="Google Shape;211;p29"/>
          <p:cNvSpPr txBox="1"/>
          <p:nvPr>
            <p:ph type="title"/>
          </p:nvPr>
        </p:nvSpPr>
        <p:spPr>
          <a:xfrm>
            <a:off x="460950" y="510350"/>
            <a:ext cx="8222100" cy="76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Algorithm Steps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0"/>
          <p:cNvSpPr txBox="1"/>
          <p:nvPr/>
        </p:nvSpPr>
        <p:spPr>
          <a:xfrm>
            <a:off x="460950" y="1114950"/>
            <a:ext cx="8329800" cy="4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Step - 1: Draw the Recursion Tree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17" name="Google Shape;217;p30"/>
          <p:cNvGrpSpPr/>
          <p:nvPr/>
        </p:nvGrpSpPr>
        <p:grpSpPr>
          <a:xfrm>
            <a:off x="309225" y="1572100"/>
            <a:ext cx="2597625" cy="3105950"/>
            <a:chOff x="235325" y="1815975"/>
            <a:chExt cx="2597625" cy="3105950"/>
          </a:xfrm>
        </p:grpSpPr>
        <p:pic>
          <p:nvPicPr>
            <p:cNvPr id="218" name="Google Shape;218;p3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35325" y="1815975"/>
              <a:ext cx="2482900" cy="2515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9" name="Google Shape;219;p30"/>
            <p:cNvSpPr txBox="1"/>
            <p:nvPr/>
          </p:nvSpPr>
          <p:spPr>
            <a:xfrm>
              <a:off x="350150" y="4528025"/>
              <a:ext cx="2482800" cy="39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333333"/>
                  </a:solidFill>
                  <a:latin typeface="Roboto"/>
                  <a:ea typeface="Roboto"/>
                  <a:cs typeface="Roboto"/>
                  <a:sym typeface="Roboto"/>
                </a:rPr>
                <a:t>T(n) = 2T(n/2) + c</a:t>
              </a:r>
              <a:endParaRPr sz="18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20" name="Google Shape;220;p30"/>
          <p:cNvGrpSpPr/>
          <p:nvPr/>
        </p:nvGrpSpPr>
        <p:grpSpPr>
          <a:xfrm>
            <a:off x="3299288" y="1595050"/>
            <a:ext cx="2661350" cy="3060050"/>
            <a:chOff x="3330550" y="1815975"/>
            <a:chExt cx="2661350" cy="3060050"/>
          </a:xfrm>
        </p:grpSpPr>
        <p:pic>
          <p:nvPicPr>
            <p:cNvPr id="221" name="Google Shape;221;p3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330550" y="1815975"/>
              <a:ext cx="2482900" cy="2515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2" name="Google Shape;222;p30"/>
            <p:cNvSpPr txBox="1"/>
            <p:nvPr/>
          </p:nvSpPr>
          <p:spPr>
            <a:xfrm>
              <a:off x="3509100" y="4528025"/>
              <a:ext cx="2482800" cy="34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333333"/>
                  </a:solidFill>
                  <a:latin typeface="Roboto"/>
                  <a:ea typeface="Roboto"/>
                  <a:cs typeface="Roboto"/>
                  <a:sym typeface="Roboto"/>
                </a:rPr>
                <a:t>T(n) = 2T(n/2) + </a:t>
              </a:r>
              <a:r>
                <a:rPr lang="en" sz="1800">
                  <a:solidFill>
                    <a:schemeClr val="accent3"/>
                  </a:solidFill>
                  <a:latin typeface="Roboto"/>
                  <a:ea typeface="Roboto"/>
                  <a:cs typeface="Roboto"/>
                  <a:sym typeface="Roboto"/>
                </a:rPr>
                <a:t>8</a:t>
              </a:r>
              <a:endParaRPr sz="180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23" name="Google Shape;223;p30"/>
          <p:cNvGrpSpPr/>
          <p:nvPr/>
        </p:nvGrpSpPr>
        <p:grpSpPr>
          <a:xfrm>
            <a:off x="6404825" y="1595050"/>
            <a:ext cx="2482800" cy="3060050"/>
            <a:chOff x="6397425" y="1539150"/>
            <a:chExt cx="2482800" cy="3060050"/>
          </a:xfrm>
        </p:grpSpPr>
        <p:pic>
          <p:nvPicPr>
            <p:cNvPr id="224" name="Google Shape;224;p3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470125" y="1539150"/>
              <a:ext cx="2337425" cy="2515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5" name="Google Shape;225;p30"/>
            <p:cNvSpPr txBox="1"/>
            <p:nvPr/>
          </p:nvSpPr>
          <p:spPr>
            <a:xfrm>
              <a:off x="6397425" y="4251200"/>
              <a:ext cx="2482800" cy="34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333333"/>
                  </a:solidFill>
                  <a:latin typeface="Roboto"/>
                  <a:ea typeface="Roboto"/>
                  <a:cs typeface="Roboto"/>
                  <a:sym typeface="Roboto"/>
                </a:rPr>
                <a:t>T(n) = 2T(n/2) +</a:t>
              </a:r>
              <a:r>
                <a:rPr lang="en" sz="1800">
                  <a:solidFill>
                    <a:schemeClr val="lt2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" sz="1800">
                  <a:solidFill>
                    <a:srgbClr val="111111"/>
                  </a:solidFill>
                  <a:latin typeface="Roboto"/>
                  <a:ea typeface="Roboto"/>
                  <a:cs typeface="Roboto"/>
                  <a:sym typeface="Roboto"/>
                </a:rPr>
                <a:t>cn</a:t>
              </a:r>
              <a:endParaRPr sz="1800">
                <a:solidFill>
                  <a:srgbClr val="11111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226" name="Google Shape;226;p30"/>
          <p:cNvSpPr txBox="1"/>
          <p:nvPr>
            <p:ph type="title"/>
          </p:nvPr>
        </p:nvSpPr>
        <p:spPr>
          <a:xfrm>
            <a:off x="460950" y="510350"/>
            <a:ext cx="8222100" cy="76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Algorithm Steps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1"/>
          <p:cNvSpPr txBox="1"/>
          <p:nvPr>
            <p:ph type="title"/>
          </p:nvPr>
        </p:nvSpPr>
        <p:spPr>
          <a:xfrm>
            <a:off x="460950" y="510350"/>
            <a:ext cx="8222100" cy="76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Algorithm Steps</a:t>
            </a:r>
            <a:endParaRPr/>
          </a:p>
        </p:txBody>
      </p:sp>
      <p:sp>
        <p:nvSpPr>
          <p:cNvPr id="232" name="Google Shape;232;p31"/>
          <p:cNvSpPr txBox="1"/>
          <p:nvPr/>
        </p:nvSpPr>
        <p:spPr>
          <a:xfrm>
            <a:off x="460950" y="1114950"/>
            <a:ext cx="8329800" cy="4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Step - 2: Analyzing The Drawn Recursion Tree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3" name="Google Shape;233;p31"/>
          <p:cNvPicPr preferRelativeResize="0"/>
          <p:nvPr/>
        </p:nvPicPr>
        <p:blipFill rotWithShape="1">
          <a:blip r:embed="rId3">
            <a:alphaModFix/>
          </a:blip>
          <a:srcRect b="3716" l="0" r="0" t="0"/>
          <a:stretch/>
        </p:blipFill>
        <p:spPr>
          <a:xfrm>
            <a:off x="4321000" y="1836675"/>
            <a:ext cx="4469749" cy="2680475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31"/>
          <p:cNvSpPr txBox="1"/>
          <p:nvPr>
            <p:ph idx="1" type="body"/>
          </p:nvPr>
        </p:nvSpPr>
        <p:spPr>
          <a:xfrm>
            <a:off x="500225" y="2093650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rgbClr val="222222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We determine this metrics from the drawn Recursion tree from first step:</a:t>
            </a:r>
            <a:endParaRPr sz="1250">
              <a:solidFill>
                <a:srgbClr val="222222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07975" lvl="0" marL="457200" rtl="0" algn="l">
              <a:spcBef>
                <a:spcPts val="1200"/>
              </a:spcBef>
              <a:spcAft>
                <a:spcPts val="0"/>
              </a:spcAft>
              <a:buClr>
                <a:srgbClr val="222222"/>
              </a:buClr>
              <a:buSzPts val="1250"/>
              <a:buFont typeface="Georgia"/>
              <a:buAutoNum type="arabicParenR"/>
            </a:pPr>
            <a:r>
              <a:rPr lang="en" sz="1250">
                <a:solidFill>
                  <a:srgbClr val="222222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Finding the total number of levels (height ) in the recursion tree.</a:t>
            </a:r>
            <a:endParaRPr sz="1250">
              <a:solidFill>
                <a:srgbClr val="222222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07975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250"/>
              <a:buFont typeface="Georgia"/>
              <a:buAutoNum type="arabicParenR"/>
            </a:pPr>
            <a:r>
              <a:rPr lang="en" sz="1250">
                <a:solidFill>
                  <a:srgbClr val="222222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Computing the cost of each level in the tree. It must be same for each level.</a:t>
            </a:r>
            <a:endParaRPr sz="1250">
              <a:solidFill>
                <a:srgbClr val="222222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07975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250"/>
              <a:buFont typeface="Georgia"/>
              <a:buAutoNum type="arabicParenR"/>
            </a:pPr>
            <a:r>
              <a:rPr lang="en" sz="1250">
                <a:solidFill>
                  <a:srgbClr val="222222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Calculating the total number of nodes in the last level of the tree.</a:t>
            </a:r>
            <a:endParaRPr sz="1250">
              <a:solidFill>
                <a:srgbClr val="222222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07975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250"/>
              <a:buFont typeface="Georgia"/>
              <a:buAutoNum type="arabicParenR"/>
            </a:pPr>
            <a:r>
              <a:rPr lang="en" sz="1250">
                <a:solidFill>
                  <a:srgbClr val="222222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Compute the cost of the last level.</a:t>
            </a:r>
            <a:endParaRPr sz="1250">
              <a:solidFill>
                <a:srgbClr val="222222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350">
              <a:solidFill>
                <a:srgbClr val="E4E4E7"/>
              </a:solidFill>
              <a:highlight>
                <a:srgbClr val="111111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4"/>
          <p:cNvPicPr preferRelativeResize="0"/>
          <p:nvPr/>
        </p:nvPicPr>
        <p:blipFill rotWithShape="1">
          <a:blip r:embed="rId3">
            <a:alphaModFix/>
          </a:blip>
          <a:srcRect b="0" l="7783" r="0" t="0"/>
          <a:stretch/>
        </p:blipFill>
        <p:spPr>
          <a:xfrm>
            <a:off x="15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4"/>
          <p:cNvSpPr txBox="1"/>
          <p:nvPr>
            <p:ph type="title"/>
          </p:nvPr>
        </p:nvSpPr>
        <p:spPr>
          <a:xfrm>
            <a:off x="2804250" y="1739775"/>
            <a:ext cx="3535500" cy="130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/>
              <a:t>Introduction</a:t>
            </a:r>
            <a:endParaRPr sz="48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2"/>
          <p:cNvSpPr txBox="1"/>
          <p:nvPr/>
        </p:nvSpPr>
        <p:spPr>
          <a:xfrm>
            <a:off x="460950" y="1114950"/>
            <a:ext cx="8329800" cy="4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Step - 3: Complexity Analysis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0" name="Google Shape;240;p32"/>
          <p:cNvSpPr txBox="1"/>
          <p:nvPr/>
        </p:nvSpPr>
        <p:spPr>
          <a:xfrm>
            <a:off x="5232500" y="4528025"/>
            <a:ext cx="3705000" cy="3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Fig. Finding Time Complexity of </a:t>
            </a:r>
            <a:r>
              <a:rPr lang="en" sz="13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T(n)=2T(n/2)+c</a:t>
            </a:r>
            <a:endParaRPr sz="13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41" name="Google Shape;241;p32"/>
          <p:cNvPicPr preferRelativeResize="0"/>
          <p:nvPr/>
        </p:nvPicPr>
        <p:blipFill rotWithShape="1">
          <a:blip r:embed="rId3">
            <a:alphaModFix/>
          </a:blip>
          <a:srcRect b="-2030" l="3590" r="-3589" t="2030"/>
          <a:stretch/>
        </p:blipFill>
        <p:spPr>
          <a:xfrm>
            <a:off x="5384900" y="1843950"/>
            <a:ext cx="3298150" cy="2684075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32"/>
          <p:cNvSpPr txBox="1"/>
          <p:nvPr/>
        </p:nvSpPr>
        <p:spPr>
          <a:xfrm>
            <a:off x="460950" y="1773625"/>
            <a:ext cx="3918300" cy="24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The total cost can be written as,</a:t>
            </a:r>
            <a:endParaRPr sz="1200">
              <a:solidFill>
                <a:srgbClr val="222222"/>
              </a:solidFill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04800" lvl="0" marL="4572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Georgia"/>
              <a:buChar char="○"/>
            </a:pP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Total Cost = Cost of all levels except last level + Cost of last level</a:t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04800" lvl="0" marL="4572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Georgia"/>
              <a:buChar char="○"/>
            </a:pP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Total Cost = Cost for level-0 + Cost for level-1 + Cost for level-2 +.... + Cost for level-log(n) + Cost for last level</a:t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The cost of the last level is calculated separately because it is the base case and no merging is done at the last level so, the cost to solve a single problem at this level is some constant value. Let's take it as O (1).</a:t>
            </a:r>
            <a:endParaRPr sz="1250">
              <a:solidFill>
                <a:srgbClr val="222222"/>
              </a:solidFill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43" name="Google Shape;243;p32"/>
          <p:cNvSpPr txBox="1"/>
          <p:nvPr>
            <p:ph type="title"/>
          </p:nvPr>
        </p:nvSpPr>
        <p:spPr>
          <a:xfrm>
            <a:off x="460950" y="510350"/>
            <a:ext cx="8222100" cy="76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Algorithm Steps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Google Shape;248;p33"/>
          <p:cNvPicPr preferRelativeResize="0"/>
          <p:nvPr/>
        </p:nvPicPr>
        <p:blipFill rotWithShape="1">
          <a:blip r:embed="rId3">
            <a:alphaModFix/>
          </a:blip>
          <a:srcRect b="79" l="0" r="0" t="69"/>
          <a:stretch/>
        </p:blipFill>
        <p:spPr>
          <a:xfrm>
            <a:off x="15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33"/>
          <p:cNvSpPr txBox="1"/>
          <p:nvPr>
            <p:ph type="title"/>
          </p:nvPr>
        </p:nvSpPr>
        <p:spPr>
          <a:xfrm>
            <a:off x="1451550" y="1728900"/>
            <a:ext cx="6241200" cy="16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/>
              <a:t>Example Walkthrough</a:t>
            </a:r>
            <a:endParaRPr sz="48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4"/>
          <p:cNvSpPr txBox="1"/>
          <p:nvPr>
            <p:ph type="title"/>
          </p:nvPr>
        </p:nvSpPr>
        <p:spPr>
          <a:xfrm>
            <a:off x="460950" y="347250"/>
            <a:ext cx="8222100" cy="76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 Walkthrough</a:t>
            </a:r>
            <a:endParaRPr/>
          </a:p>
        </p:txBody>
      </p:sp>
      <p:sp>
        <p:nvSpPr>
          <p:cNvPr id="255" name="Google Shape;255;p34"/>
          <p:cNvSpPr txBox="1"/>
          <p:nvPr/>
        </p:nvSpPr>
        <p:spPr>
          <a:xfrm>
            <a:off x="460950" y="1114950"/>
            <a:ext cx="8329800" cy="4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Example: T(n) = 2T (n/2) + dn, where d&gt;0 is constant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6" name="Google Shape;256;p34"/>
          <p:cNvSpPr txBox="1"/>
          <p:nvPr/>
        </p:nvSpPr>
        <p:spPr>
          <a:xfrm>
            <a:off x="460950" y="1947625"/>
            <a:ext cx="3918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Step1: Drawing the Recursion Tree:</a:t>
            </a:r>
            <a:endParaRPr sz="1250">
              <a:solidFill>
                <a:srgbClr val="222222"/>
              </a:solidFill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257" name="Google Shape;25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469325"/>
            <a:ext cx="5017707" cy="2521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34"/>
          <p:cNvPicPr preferRelativeResize="0"/>
          <p:nvPr/>
        </p:nvPicPr>
        <p:blipFill>
          <a:blip r:embed="rId4">
            <a:alphaModFix amt="25000"/>
          </a:blip>
          <a:stretch>
            <a:fillRect/>
          </a:stretch>
        </p:blipFill>
        <p:spPr>
          <a:xfrm>
            <a:off x="5366326" y="1393175"/>
            <a:ext cx="2991351" cy="2722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5"/>
          <p:cNvSpPr txBox="1"/>
          <p:nvPr>
            <p:ph type="title"/>
          </p:nvPr>
        </p:nvSpPr>
        <p:spPr>
          <a:xfrm>
            <a:off x="460950" y="347250"/>
            <a:ext cx="8222100" cy="76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 Walkthrough</a:t>
            </a:r>
            <a:endParaRPr/>
          </a:p>
        </p:txBody>
      </p:sp>
      <p:sp>
        <p:nvSpPr>
          <p:cNvPr id="264" name="Google Shape;264;p35"/>
          <p:cNvSpPr txBox="1"/>
          <p:nvPr/>
        </p:nvSpPr>
        <p:spPr>
          <a:xfrm>
            <a:off x="460950" y="1114950"/>
            <a:ext cx="8329800" cy="4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Example: T(n) = 2T (n/2) + dn, where d&gt;0 is constant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5" name="Google Shape;265;p35"/>
          <p:cNvSpPr txBox="1"/>
          <p:nvPr/>
        </p:nvSpPr>
        <p:spPr>
          <a:xfrm>
            <a:off x="460950" y="1947625"/>
            <a:ext cx="3918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Step1: Drawing the Recursion Tree:</a:t>
            </a:r>
            <a:endParaRPr sz="1250">
              <a:solidFill>
                <a:srgbClr val="222222"/>
              </a:solidFill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266" name="Google Shape;26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469325"/>
            <a:ext cx="5017707" cy="2521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6707" y="2615850"/>
            <a:ext cx="3669093" cy="1844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35"/>
          <p:cNvPicPr preferRelativeResize="0"/>
          <p:nvPr/>
        </p:nvPicPr>
        <p:blipFill>
          <a:blip r:embed="rId5">
            <a:alphaModFix amt="25000"/>
          </a:blip>
          <a:stretch>
            <a:fillRect/>
          </a:stretch>
        </p:blipFill>
        <p:spPr>
          <a:xfrm>
            <a:off x="5361751" y="1388575"/>
            <a:ext cx="2991351" cy="2722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6"/>
          <p:cNvSpPr txBox="1"/>
          <p:nvPr>
            <p:ph type="title"/>
          </p:nvPr>
        </p:nvSpPr>
        <p:spPr>
          <a:xfrm>
            <a:off x="460950" y="347250"/>
            <a:ext cx="8222100" cy="76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 Walkthrough</a:t>
            </a:r>
            <a:endParaRPr/>
          </a:p>
        </p:txBody>
      </p:sp>
      <p:sp>
        <p:nvSpPr>
          <p:cNvPr id="274" name="Google Shape;274;p36"/>
          <p:cNvSpPr txBox="1"/>
          <p:nvPr/>
        </p:nvSpPr>
        <p:spPr>
          <a:xfrm>
            <a:off x="460950" y="1114950"/>
            <a:ext cx="8329800" cy="4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Example: T(n) = 2T (n/2) + dn, where d&gt;0 is constant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5" name="Google Shape;275;p36"/>
          <p:cNvSpPr txBox="1"/>
          <p:nvPr/>
        </p:nvSpPr>
        <p:spPr>
          <a:xfrm>
            <a:off x="460950" y="1947625"/>
            <a:ext cx="3918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Step1: Drawing the Recursion Tree:</a:t>
            </a:r>
            <a:endParaRPr sz="1250">
              <a:solidFill>
                <a:srgbClr val="222222"/>
              </a:solidFill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276" name="Google Shape;27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469325"/>
            <a:ext cx="5017707" cy="2521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6707" y="2615850"/>
            <a:ext cx="3669093" cy="1844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6707" y="2632763"/>
            <a:ext cx="3669092" cy="18101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36"/>
          <p:cNvPicPr preferRelativeResize="0"/>
          <p:nvPr/>
        </p:nvPicPr>
        <p:blipFill>
          <a:blip r:embed="rId6">
            <a:alphaModFix amt="25000"/>
          </a:blip>
          <a:stretch>
            <a:fillRect/>
          </a:stretch>
        </p:blipFill>
        <p:spPr>
          <a:xfrm>
            <a:off x="5366826" y="1381175"/>
            <a:ext cx="2991351" cy="2722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7"/>
          <p:cNvSpPr txBox="1"/>
          <p:nvPr>
            <p:ph type="title"/>
          </p:nvPr>
        </p:nvSpPr>
        <p:spPr>
          <a:xfrm>
            <a:off x="460950" y="347250"/>
            <a:ext cx="8222100" cy="76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 Walkthrough</a:t>
            </a:r>
            <a:endParaRPr/>
          </a:p>
        </p:txBody>
      </p:sp>
      <p:sp>
        <p:nvSpPr>
          <p:cNvPr id="285" name="Google Shape;285;p37"/>
          <p:cNvSpPr txBox="1"/>
          <p:nvPr/>
        </p:nvSpPr>
        <p:spPr>
          <a:xfrm>
            <a:off x="460950" y="1114950"/>
            <a:ext cx="8329800" cy="4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Example: T(n) = 2T (n/2) + dn, where d&gt;0 is constant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6" name="Google Shape;286;p37"/>
          <p:cNvSpPr txBox="1"/>
          <p:nvPr/>
        </p:nvSpPr>
        <p:spPr>
          <a:xfrm>
            <a:off x="460950" y="1947625"/>
            <a:ext cx="3918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Step1: Drawing the Recursion Tree:</a:t>
            </a:r>
            <a:endParaRPr sz="1250">
              <a:solidFill>
                <a:srgbClr val="222222"/>
              </a:solidFill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287" name="Google Shape;28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469325"/>
            <a:ext cx="5017707" cy="2521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6707" y="2615850"/>
            <a:ext cx="3669093" cy="1844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6707" y="2632763"/>
            <a:ext cx="3669092" cy="18101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6707" y="2613150"/>
            <a:ext cx="3669094" cy="18494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37"/>
          <p:cNvPicPr preferRelativeResize="0"/>
          <p:nvPr/>
        </p:nvPicPr>
        <p:blipFill>
          <a:blip r:embed="rId7">
            <a:alphaModFix amt="25000"/>
          </a:blip>
          <a:stretch>
            <a:fillRect/>
          </a:stretch>
        </p:blipFill>
        <p:spPr>
          <a:xfrm>
            <a:off x="5374226" y="1381175"/>
            <a:ext cx="2991351" cy="2722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8"/>
          <p:cNvSpPr txBox="1"/>
          <p:nvPr>
            <p:ph type="title"/>
          </p:nvPr>
        </p:nvSpPr>
        <p:spPr>
          <a:xfrm>
            <a:off x="460950" y="347250"/>
            <a:ext cx="8222100" cy="76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 Walkthrough</a:t>
            </a:r>
            <a:endParaRPr/>
          </a:p>
        </p:txBody>
      </p:sp>
      <p:sp>
        <p:nvSpPr>
          <p:cNvPr id="297" name="Google Shape;297;p38"/>
          <p:cNvSpPr txBox="1"/>
          <p:nvPr/>
        </p:nvSpPr>
        <p:spPr>
          <a:xfrm>
            <a:off x="460950" y="1114950"/>
            <a:ext cx="8329800" cy="4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Example: T(n) = 2T (n/2) + dn, where d&gt;0 is constant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8" name="Google Shape;298;p38"/>
          <p:cNvSpPr txBox="1"/>
          <p:nvPr/>
        </p:nvSpPr>
        <p:spPr>
          <a:xfrm>
            <a:off x="460950" y="1947625"/>
            <a:ext cx="3918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Step2: Analyzing the Drawn Recursion Tree:</a:t>
            </a:r>
            <a:endParaRPr sz="1250">
              <a:solidFill>
                <a:srgbClr val="222222"/>
              </a:solidFill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299" name="Google Shape;29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469325"/>
            <a:ext cx="5017707" cy="2521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6707" y="2615850"/>
            <a:ext cx="3669093" cy="1844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6707" y="2632763"/>
            <a:ext cx="3669092" cy="181019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6707" y="2613150"/>
            <a:ext cx="3669094" cy="18494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3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26707" y="2571750"/>
            <a:ext cx="3669092" cy="1852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38"/>
          <p:cNvPicPr preferRelativeResize="0"/>
          <p:nvPr/>
        </p:nvPicPr>
        <p:blipFill>
          <a:blip r:embed="rId8">
            <a:alphaModFix amt="25000"/>
          </a:blip>
          <a:stretch>
            <a:fillRect/>
          </a:stretch>
        </p:blipFill>
        <p:spPr>
          <a:xfrm>
            <a:off x="5359451" y="1381175"/>
            <a:ext cx="2991351" cy="2722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9"/>
          <p:cNvSpPr txBox="1"/>
          <p:nvPr>
            <p:ph type="title"/>
          </p:nvPr>
        </p:nvSpPr>
        <p:spPr>
          <a:xfrm>
            <a:off x="460950" y="347250"/>
            <a:ext cx="8222100" cy="76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 Walkthrough</a:t>
            </a:r>
            <a:endParaRPr/>
          </a:p>
        </p:txBody>
      </p:sp>
      <p:sp>
        <p:nvSpPr>
          <p:cNvPr id="310" name="Google Shape;310;p39"/>
          <p:cNvSpPr txBox="1"/>
          <p:nvPr/>
        </p:nvSpPr>
        <p:spPr>
          <a:xfrm>
            <a:off x="460950" y="1114950"/>
            <a:ext cx="8329800" cy="4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Example: T(n) = 2T (n/2) + dn, where d&gt;0 is constant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1" name="Google Shape;311;p39"/>
          <p:cNvSpPr txBox="1"/>
          <p:nvPr/>
        </p:nvSpPr>
        <p:spPr>
          <a:xfrm>
            <a:off x="460950" y="1947625"/>
            <a:ext cx="3918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Step2: Analyzing the Drawn Recursion Tree:</a:t>
            </a:r>
            <a:endParaRPr sz="1250">
              <a:solidFill>
                <a:srgbClr val="222222"/>
              </a:solidFill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312" name="Google Shape;31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469325"/>
            <a:ext cx="5017707" cy="2521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6707" y="2615850"/>
            <a:ext cx="3669093" cy="1844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6707" y="2632763"/>
            <a:ext cx="3669092" cy="181019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6707" y="2613150"/>
            <a:ext cx="3669094" cy="18494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3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26707" y="2571750"/>
            <a:ext cx="3669092" cy="1852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3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26707" y="2574463"/>
            <a:ext cx="3669092" cy="1846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39"/>
          <p:cNvPicPr preferRelativeResize="0"/>
          <p:nvPr/>
        </p:nvPicPr>
        <p:blipFill>
          <a:blip r:embed="rId9">
            <a:alphaModFix amt="25000"/>
          </a:blip>
          <a:stretch>
            <a:fillRect/>
          </a:stretch>
        </p:blipFill>
        <p:spPr>
          <a:xfrm>
            <a:off x="5374226" y="1373775"/>
            <a:ext cx="2991351" cy="2722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0"/>
          <p:cNvSpPr txBox="1"/>
          <p:nvPr>
            <p:ph type="title"/>
          </p:nvPr>
        </p:nvSpPr>
        <p:spPr>
          <a:xfrm>
            <a:off x="460950" y="347250"/>
            <a:ext cx="8222100" cy="76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 Walkthrough</a:t>
            </a:r>
            <a:endParaRPr/>
          </a:p>
        </p:txBody>
      </p:sp>
      <p:sp>
        <p:nvSpPr>
          <p:cNvPr id="324" name="Google Shape;324;p40"/>
          <p:cNvSpPr txBox="1"/>
          <p:nvPr/>
        </p:nvSpPr>
        <p:spPr>
          <a:xfrm>
            <a:off x="460950" y="1114950"/>
            <a:ext cx="8329800" cy="4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Example: T(n) = 2T (n/2) + dn, where d&gt;0 is constant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5" name="Google Shape;325;p40"/>
          <p:cNvSpPr txBox="1"/>
          <p:nvPr/>
        </p:nvSpPr>
        <p:spPr>
          <a:xfrm>
            <a:off x="460950" y="1947625"/>
            <a:ext cx="3918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Step2: Analyzing the Drawn Recursion Tree:</a:t>
            </a:r>
            <a:endParaRPr sz="1250">
              <a:solidFill>
                <a:srgbClr val="222222"/>
              </a:solidFill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326" name="Google Shape;32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469325"/>
            <a:ext cx="5017707" cy="2521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6707" y="2615850"/>
            <a:ext cx="3669093" cy="1844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6707" y="2632763"/>
            <a:ext cx="3669092" cy="181019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6707" y="2613150"/>
            <a:ext cx="3669094" cy="18494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4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26707" y="2571750"/>
            <a:ext cx="3669092" cy="1852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40"/>
          <p:cNvPicPr preferRelativeResize="0"/>
          <p:nvPr/>
        </p:nvPicPr>
        <p:blipFill rotWithShape="1">
          <a:blip r:embed="rId8">
            <a:alphaModFix/>
          </a:blip>
          <a:srcRect b="0" l="109" r="109" t="0"/>
          <a:stretch/>
        </p:blipFill>
        <p:spPr>
          <a:xfrm>
            <a:off x="826707" y="2574463"/>
            <a:ext cx="3669091" cy="1846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40"/>
          <p:cNvPicPr preferRelativeResize="0"/>
          <p:nvPr/>
        </p:nvPicPr>
        <p:blipFill>
          <a:blip r:embed="rId9">
            <a:alphaModFix amt="25000"/>
          </a:blip>
          <a:stretch>
            <a:fillRect/>
          </a:stretch>
        </p:blipFill>
        <p:spPr>
          <a:xfrm>
            <a:off x="5359451" y="1381175"/>
            <a:ext cx="2991351" cy="2722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41"/>
          <p:cNvSpPr txBox="1"/>
          <p:nvPr>
            <p:ph type="title"/>
          </p:nvPr>
        </p:nvSpPr>
        <p:spPr>
          <a:xfrm>
            <a:off x="460950" y="347250"/>
            <a:ext cx="8222100" cy="76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 Walkthrough</a:t>
            </a:r>
            <a:endParaRPr/>
          </a:p>
        </p:txBody>
      </p:sp>
      <p:sp>
        <p:nvSpPr>
          <p:cNvPr id="338" name="Google Shape;338;p41"/>
          <p:cNvSpPr txBox="1"/>
          <p:nvPr/>
        </p:nvSpPr>
        <p:spPr>
          <a:xfrm>
            <a:off x="460950" y="1114950"/>
            <a:ext cx="8329800" cy="4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Example: T(n) = 2T (n/2) + dn, where d&gt;0 is constant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9" name="Google Shape;339;p41"/>
          <p:cNvSpPr txBox="1"/>
          <p:nvPr/>
        </p:nvSpPr>
        <p:spPr>
          <a:xfrm>
            <a:off x="460950" y="1947625"/>
            <a:ext cx="3918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Step2: Analyzing the Drawn Recursion Tree:</a:t>
            </a:r>
            <a:endParaRPr sz="1250">
              <a:solidFill>
                <a:srgbClr val="222222"/>
              </a:solidFill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340" name="Google Shape;34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469325"/>
            <a:ext cx="5017707" cy="2521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6707" y="2615850"/>
            <a:ext cx="3669093" cy="1844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6707" y="2632763"/>
            <a:ext cx="3669092" cy="181019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6707" y="2613150"/>
            <a:ext cx="3669094" cy="18494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4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26707" y="2571750"/>
            <a:ext cx="3669092" cy="1852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41"/>
          <p:cNvPicPr preferRelativeResize="0"/>
          <p:nvPr/>
        </p:nvPicPr>
        <p:blipFill rotWithShape="1">
          <a:blip r:embed="rId8">
            <a:alphaModFix/>
          </a:blip>
          <a:srcRect b="0" l="475" r="475" t="0"/>
          <a:stretch/>
        </p:blipFill>
        <p:spPr>
          <a:xfrm>
            <a:off x="826707" y="2574463"/>
            <a:ext cx="3669091" cy="1846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41"/>
          <p:cNvPicPr preferRelativeResize="0"/>
          <p:nvPr/>
        </p:nvPicPr>
        <p:blipFill>
          <a:blip r:embed="rId9">
            <a:alphaModFix amt="25000"/>
          </a:blip>
          <a:stretch>
            <a:fillRect/>
          </a:stretch>
        </p:blipFill>
        <p:spPr>
          <a:xfrm>
            <a:off x="5352051" y="1388575"/>
            <a:ext cx="2991351" cy="2722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 txBox="1"/>
          <p:nvPr>
            <p:ph type="title"/>
          </p:nvPr>
        </p:nvSpPr>
        <p:spPr>
          <a:xfrm>
            <a:off x="729450" y="556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Recurrence Relation ?</a:t>
            </a:r>
            <a:endParaRPr/>
          </a:p>
        </p:txBody>
      </p:sp>
      <p:sp>
        <p:nvSpPr>
          <p:cNvPr id="100" name="Google Shape;100;p15"/>
          <p:cNvSpPr txBox="1"/>
          <p:nvPr>
            <p:ph idx="1" type="body"/>
          </p:nvPr>
        </p:nvSpPr>
        <p:spPr>
          <a:xfrm>
            <a:off x="729325" y="1697875"/>
            <a:ext cx="3774300" cy="218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rgbClr val="222222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Recurrence means something that occurs again and again.</a:t>
            </a:r>
            <a:endParaRPr sz="1250">
              <a:solidFill>
                <a:srgbClr val="222222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50">
                <a:solidFill>
                  <a:srgbClr val="222222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A recurrence relation is an equation that defines a sequence based on a rule that gives the next term as a function of the previous term(s).</a:t>
            </a:r>
            <a:endParaRPr sz="1250">
              <a:solidFill>
                <a:srgbClr val="222222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250">
                <a:solidFill>
                  <a:srgbClr val="222222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Example:</a:t>
            </a:r>
            <a:r>
              <a:rPr lang="en" sz="1250">
                <a:solidFill>
                  <a:srgbClr val="222222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In Merge Sort, we have to break the array into two halves again and again and sorting them, so the recurrence relation for that is:</a:t>
            </a:r>
            <a:endParaRPr sz="1250">
              <a:solidFill>
                <a:srgbClr val="222222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702">
              <a:solidFill>
                <a:schemeClr val="accent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350">
              <a:solidFill>
                <a:srgbClr val="E4E4E7"/>
              </a:solidFill>
              <a:highlight>
                <a:srgbClr val="11111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15"/>
          <p:cNvSpPr txBox="1"/>
          <p:nvPr/>
        </p:nvSpPr>
        <p:spPr>
          <a:xfrm>
            <a:off x="6364650" y="4092775"/>
            <a:ext cx="2429700" cy="3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11111"/>
                </a:solidFill>
                <a:latin typeface="Roboto"/>
                <a:ea typeface="Roboto"/>
                <a:cs typeface="Roboto"/>
                <a:sym typeface="Roboto"/>
              </a:rPr>
              <a:t>Fig. Merge Sort </a:t>
            </a:r>
            <a:endParaRPr sz="1800">
              <a:solidFill>
                <a:srgbClr val="11111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2" name="Google Shape;10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5850" y="1430225"/>
            <a:ext cx="3628149" cy="2662549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5"/>
          <p:cNvSpPr txBox="1"/>
          <p:nvPr/>
        </p:nvSpPr>
        <p:spPr>
          <a:xfrm>
            <a:off x="1278475" y="3887175"/>
            <a:ext cx="30372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2">
                <a:solidFill>
                  <a:schemeClr val="accent5"/>
                </a:solidFill>
                <a:latin typeface="Courier New"/>
                <a:ea typeface="Courier New"/>
                <a:cs typeface="Courier New"/>
                <a:sym typeface="Courier New"/>
              </a:rPr>
              <a:t>T(n) = 2 x T(n/2) + n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42"/>
          <p:cNvSpPr txBox="1"/>
          <p:nvPr>
            <p:ph type="title"/>
          </p:nvPr>
        </p:nvSpPr>
        <p:spPr>
          <a:xfrm>
            <a:off x="460950" y="347250"/>
            <a:ext cx="8222100" cy="76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 Walkthrough</a:t>
            </a:r>
            <a:endParaRPr/>
          </a:p>
        </p:txBody>
      </p:sp>
      <p:sp>
        <p:nvSpPr>
          <p:cNvPr id="352" name="Google Shape;352;p42"/>
          <p:cNvSpPr txBox="1"/>
          <p:nvPr/>
        </p:nvSpPr>
        <p:spPr>
          <a:xfrm>
            <a:off x="460950" y="1114950"/>
            <a:ext cx="8329800" cy="4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Example: T(n) = 2T (n/2) + dn, where d&gt;0 is constant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3" name="Google Shape;353;p42"/>
          <p:cNvSpPr txBox="1"/>
          <p:nvPr/>
        </p:nvSpPr>
        <p:spPr>
          <a:xfrm>
            <a:off x="460950" y="1947625"/>
            <a:ext cx="3918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Step2: Analyzing the Drawn Recursion Tree:</a:t>
            </a:r>
            <a:endParaRPr sz="1250">
              <a:solidFill>
                <a:srgbClr val="222222"/>
              </a:solidFill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354" name="Google Shape;35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469325"/>
            <a:ext cx="5017707" cy="2521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6707" y="2615850"/>
            <a:ext cx="3669093" cy="1844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6707" y="2632763"/>
            <a:ext cx="3669092" cy="181019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6707" y="2613150"/>
            <a:ext cx="3669094" cy="18494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4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26707" y="2571750"/>
            <a:ext cx="3669092" cy="1852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42"/>
          <p:cNvPicPr preferRelativeResize="0"/>
          <p:nvPr/>
        </p:nvPicPr>
        <p:blipFill rotWithShape="1">
          <a:blip r:embed="rId8">
            <a:alphaModFix/>
          </a:blip>
          <a:srcRect b="0" l="327" r="337" t="0"/>
          <a:stretch/>
        </p:blipFill>
        <p:spPr>
          <a:xfrm>
            <a:off x="826707" y="2574462"/>
            <a:ext cx="3669092" cy="18467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42"/>
          <p:cNvPicPr preferRelativeResize="0"/>
          <p:nvPr/>
        </p:nvPicPr>
        <p:blipFill>
          <a:blip r:embed="rId9">
            <a:alphaModFix amt="25000"/>
          </a:blip>
          <a:stretch>
            <a:fillRect/>
          </a:stretch>
        </p:blipFill>
        <p:spPr>
          <a:xfrm>
            <a:off x="5374251" y="1388575"/>
            <a:ext cx="2991351" cy="2722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43"/>
          <p:cNvSpPr txBox="1"/>
          <p:nvPr>
            <p:ph type="title"/>
          </p:nvPr>
        </p:nvSpPr>
        <p:spPr>
          <a:xfrm>
            <a:off x="460950" y="347250"/>
            <a:ext cx="8222100" cy="76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 Walkthrough</a:t>
            </a:r>
            <a:endParaRPr/>
          </a:p>
        </p:txBody>
      </p:sp>
      <p:sp>
        <p:nvSpPr>
          <p:cNvPr id="366" name="Google Shape;366;p43"/>
          <p:cNvSpPr txBox="1"/>
          <p:nvPr/>
        </p:nvSpPr>
        <p:spPr>
          <a:xfrm>
            <a:off x="460950" y="1114950"/>
            <a:ext cx="8329800" cy="4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Example: T(n) = 2T (n/2) + dn, where d&gt;0 is constant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7" name="Google Shape;367;p43"/>
          <p:cNvSpPr txBox="1"/>
          <p:nvPr/>
        </p:nvSpPr>
        <p:spPr>
          <a:xfrm>
            <a:off x="460950" y="1947625"/>
            <a:ext cx="3918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solidFill>
                  <a:srgbClr val="22222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Step 3: Complexity Analysis</a:t>
            </a:r>
            <a:endParaRPr sz="1250">
              <a:solidFill>
                <a:srgbClr val="222222"/>
              </a:solidFill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368" name="Google Shape;36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469325"/>
            <a:ext cx="5017707" cy="2521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6707" y="2615850"/>
            <a:ext cx="3669093" cy="1844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6707" y="2632763"/>
            <a:ext cx="3669092" cy="181019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6707" y="2613150"/>
            <a:ext cx="3669094" cy="18494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4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26707" y="2571750"/>
            <a:ext cx="3669092" cy="1852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43"/>
          <p:cNvPicPr preferRelativeResize="0"/>
          <p:nvPr/>
        </p:nvPicPr>
        <p:blipFill rotWithShape="1">
          <a:blip r:embed="rId8">
            <a:alphaModFix/>
          </a:blip>
          <a:srcRect b="0" l="768" r="768" t="0"/>
          <a:stretch/>
        </p:blipFill>
        <p:spPr>
          <a:xfrm>
            <a:off x="826707" y="2574463"/>
            <a:ext cx="3669092" cy="18467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43"/>
          <p:cNvPicPr preferRelativeResize="0"/>
          <p:nvPr/>
        </p:nvPicPr>
        <p:blipFill>
          <a:blip r:embed="rId9">
            <a:alphaModFix amt="25000"/>
          </a:blip>
          <a:stretch>
            <a:fillRect/>
          </a:stretch>
        </p:blipFill>
        <p:spPr>
          <a:xfrm>
            <a:off x="5366826" y="1388550"/>
            <a:ext cx="2991351" cy="2722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9" name="Google Shape;379;p44"/>
          <p:cNvPicPr preferRelativeResize="0"/>
          <p:nvPr/>
        </p:nvPicPr>
        <p:blipFill rotWithShape="1">
          <a:blip r:embed="rId3">
            <a:alphaModFix/>
          </a:blip>
          <a:srcRect b="79" l="0" r="0" t="69"/>
          <a:stretch/>
        </p:blipFill>
        <p:spPr>
          <a:xfrm>
            <a:off x="15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p44"/>
          <p:cNvSpPr txBox="1"/>
          <p:nvPr>
            <p:ph type="title"/>
          </p:nvPr>
        </p:nvSpPr>
        <p:spPr>
          <a:xfrm>
            <a:off x="1161300" y="1728900"/>
            <a:ext cx="6821700" cy="16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/>
              <a:t>Strengths &amp; Limitations</a:t>
            </a:r>
            <a:endParaRPr sz="48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45"/>
          <p:cNvSpPr txBox="1"/>
          <p:nvPr>
            <p:ph type="title"/>
          </p:nvPr>
        </p:nvSpPr>
        <p:spPr>
          <a:xfrm>
            <a:off x="660025" y="547450"/>
            <a:ext cx="7469100" cy="6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   Strengths	</a:t>
            </a:r>
            <a:r>
              <a:rPr lang="en" sz="2800"/>
              <a:t>		   </a:t>
            </a:r>
            <a:r>
              <a:rPr lang="en" sz="2800"/>
              <a:t>vs 	</a:t>
            </a:r>
            <a:r>
              <a:rPr lang="en" sz="2800"/>
              <a:t>		</a:t>
            </a:r>
            <a:r>
              <a:rPr lang="en" sz="2800"/>
              <a:t>Limitations</a:t>
            </a:r>
            <a:endParaRPr sz="2800"/>
          </a:p>
        </p:txBody>
      </p:sp>
      <p:sp>
        <p:nvSpPr>
          <p:cNvPr id="386" name="Google Shape;386;p45"/>
          <p:cNvSpPr txBox="1"/>
          <p:nvPr>
            <p:ph idx="1" type="body"/>
          </p:nvPr>
        </p:nvSpPr>
        <p:spPr>
          <a:xfrm>
            <a:off x="660025" y="1805750"/>
            <a:ext cx="3571800" cy="25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600"/>
              <a:buChar char="●"/>
            </a:pPr>
            <a:r>
              <a:rPr lang="en" sz="1600">
                <a:solidFill>
                  <a:srgbClr val="333333"/>
                </a:solidFill>
              </a:rPr>
              <a:t>Visual Representation</a:t>
            </a:r>
            <a:endParaRPr sz="1600">
              <a:solidFill>
                <a:srgbClr val="333333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600"/>
              <a:buChar char="●"/>
            </a:pPr>
            <a:r>
              <a:rPr lang="en" sz="1600">
                <a:solidFill>
                  <a:srgbClr val="333333"/>
                </a:solidFill>
              </a:rPr>
              <a:t>Useful for DIvide and Conquer Algorithm</a:t>
            </a:r>
            <a:endParaRPr sz="1600">
              <a:solidFill>
                <a:srgbClr val="333333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600"/>
              <a:buChar char="●"/>
            </a:pPr>
            <a:r>
              <a:rPr lang="en" sz="1600">
                <a:solidFill>
                  <a:srgbClr val="333333"/>
                </a:solidFill>
              </a:rPr>
              <a:t>Easy to Derive Complexity</a:t>
            </a:r>
            <a:endParaRPr sz="1600">
              <a:solidFill>
                <a:srgbClr val="333333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600"/>
              <a:buChar char="●"/>
            </a:pPr>
            <a:r>
              <a:rPr lang="en" sz="1600">
                <a:solidFill>
                  <a:srgbClr val="333333"/>
                </a:solidFill>
              </a:rPr>
              <a:t>Layer-wise Analysis</a:t>
            </a:r>
            <a:endParaRPr sz="1600">
              <a:solidFill>
                <a:srgbClr val="333333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600"/>
              <a:buChar char="●"/>
            </a:pPr>
            <a:r>
              <a:rPr lang="en" sz="1600">
                <a:solidFill>
                  <a:srgbClr val="333333"/>
                </a:solidFill>
              </a:rPr>
              <a:t>Supports Asymptotic Analysis</a:t>
            </a:r>
            <a:endParaRPr sz="1600">
              <a:solidFill>
                <a:srgbClr val="333333"/>
              </a:solidFill>
            </a:endParaRPr>
          </a:p>
        </p:txBody>
      </p:sp>
      <p:sp>
        <p:nvSpPr>
          <p:cNvPr id="387" name="Google Shape;387;p45"/>
          <p:cNvSpPr txBox="1"/>
          <p:nvPr/>
        </p:nvSpPr>
        <p:spPr>
          <a:xfrm>
            <a:off x="5335650" y="1712075"/>
            <a:ext cx="3606300" cy="29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600"/>
              <a:buFont typeface="Lato"/>
              <a:buChar char="●"/>
            </a:pPr>
            <a:r>
              <a:rPr lang="en" sz="16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Tedious for Complex Relations</a:t>
            </a:r>
            <a:endParaRPr sz="1600">
              <a:solidFill>
                <a:srgbClr val="333333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600"/>
              <a:buFont typeface="Lato"/>
              <a:buChar char="●"/>
            </a:pPr>
            <a:r>
              <a:rPr lang="en" sz="16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Requires Pattern Recognition</a:t>
            </a:r>
            <a:endParaRPr sz="1600">
              <a:solidFill>
                <a:srgbClr val="333333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600"/>
              <a:buFont typeface="Lato"/>
              <a:buChar char="●"/>
            </a:pPr>
            <a:r>
              <a:rPr lang="en" sz="16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Not Always Exact</a:t>
            </a:r>
            <a:endParaRPr sz="1600">
              <a:solidFill>
                <a:srgbClr val="333333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600"/>
              <a:buFont typeface="Lato"/>
              <a:buChar char="●"/>
            </a:pPr>
            <a:r>
              <a:rPr lang="en" sz="16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Has Limitation for Non-Divide-and-Conquer Relations</a:t>
            </a:r>
            <a:endParaRPr sz="1600">
              <a:solidFill>
                <a:srgbClr val="333333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600"/>
              <a:buFont typeface="Lato"/>
              <a:buChar char="●"/>
            </a:pPr>
            <a:r>
              <a:rPr lang="en" sz="16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Involves Manual Calculations</a:t>
            </a:r>
            <a:endParaRPr sz="1600">
              <a:solidFill>
                <a:srgbClr val="333333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600"/>
              <a:buFont typeface="Lato"/>
              <a:buChar char="●"/>
            </a:pPr>
            <a:r>
              <a:rPr lang="en" sz="16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Dependent on Base Case</a:t>
            </a:r>
            <a:endParaRPr sz="1600">
              <a:solidFill>
                <a:srgbClr val="333333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88" name="Google Shape;388;p45"/>
          <p:cNvCxnSpPr/>
          <p:nvPr/>
        </p:nvCxnSpPr>
        <p:spPr>
          <a:xfrm flipH="1">
            <a:off x="4441525" y="1766225"/>
            <a:ext cx="14700" cy="2704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3" name="Google Shape;393;p46"/>
          <p:cNvPicPr preferRelativeResize="0"/>
          <p:nvPr/>
        </p:nvPicPr>
        <p:blipFill rotWithShape="1">
          <a:blip r:embed="rId3">
            <a:alphaModFix/>
          </a:blip>
          <a:srcRect b="79" l="0" r="0" t="69"/>
          <a:stretch/>
        </p:blipFill>
        <p:spPr>
          <a:xfrm>
            <a:off x="15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p46"/>
          <p:cNvSpPr txBox="1"/>
          <p:nvPr>
            <p:ph type="title"/>
          </p:nvPr>
        </p:nvSpPr>
        <p:spPr>
          <a:xfrm>
            <a:off x="2685900" y="1728900"/>
            <a:ext cx="4176300" cy="16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/>
              <a:t>Applications</a:t>
            </a:r>
            <a:endParaRPr sz="48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47"/>
          <p:cNvSpPr txBox="1"/>
          <p:nvPr>
            <p:ph type="title"/>
          </p:nvPr>
        </p:nvSpPr>
        <p:spPr>
          <a:xfrm>
            <a:off x="513250" y="448025"/>
            <a:ext cx="8416500" cy="7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88"/>
              <a:t>Applications</a:t>
            </a:r>
            <a:r>
              <a:rPr lang="en" sz="2644"/>
              <a:t> - </a:t>
            </a:r>
            <a:r>
              <a:rPr lang="en" sz="2711"/>
              <a:t>Practical Use Cases in Different Fields</a:t>
            </a:r>
            <a:endParaRPr sz="2711"/>
          </a:p>
          <a:p>
            <a:pPr indent="0" lvl="0" marL="0" rtl="0" algn="l">
              <a:spcBef>
                <a:spcPts val="400"/>
              </a:spcBef>
              <a:spcAft>
                <a:spcPts val="400"/>
              </a:spcAft>
              <a:buNone/>
            </a:pPr>
            <a:r>
              <a:rPr i="1" lang="en" sz="844"/>
              <a:t>  </a:t>
            </a:r>
            <a:endParaRPr sz="2244"/>
          </a:p>
        </p:txBody>
      </p:sp>
      <p:sp>
        <p:nvSpPr>
          <p:cNvPr id="400" name="Google Shape;400;p47"/>
          <p:cNvSpPr txBox="1"/>
          <p:nvPr/>
        </p:nvSpPr>
        <p:spPr>
          <a:xfrm>
            <a:off x="516000" y="1591975"/>
            <a:ext cx="8112000" cy="28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Computer Science:</a:t>
            </a:r>
            <a:r>
              <a:rPr lang="en" sz="18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16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Analyzing and Optimizing algorithms for sorting, searching, and data compression.</a:t>
            </a:r>
            <a:endParaRPr sz="16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Data Analytics:</a:t>
            </a:r>
            <a:r>
              <a:rPr lang="en" sz="18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16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Efficient computation for large datasets.</a:t>
            </a:r>
            <a:endParaRPr sz="16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Networking:</a:t>
            </a:r>
            <a:r>
              <a:rPr lang="en" sz="18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16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Signal processing and efficient encoding algorithms.</a:t>
            </a:r>
            <a:endParaRPr sz="16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18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A</a:t>
            </a:r>
            <a:r>
              <a:rPr b="1" lang="en" sz="18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rtificial Intelligence:</a:t>
            </a:r>
            <a:r>
              <a:rPr lang="en" sz="18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16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Recursive approaches in decision trees and neural networks.</a:t>
            </a:r>
            <a:endParaRPr sz="16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48"/>
          <p:cNvSpPr txBox="1"/>
          <p:nvPr/>
        </p:nvSpPr>
        <p:spPr>
          <a:xfrm>
            <a:off x="622125" y="1341875"/>
            <a:ext cx="8416500" cy="35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Merge Sort:</a:t>
            </a:r>
            <a:endParaRPr b="1" sz="16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333333"/>
              </a:buClr>
              <a:buSzPts val="1600"/>
              <a:buFont typeface="Roboto"/>
              <a:buChar char="●"/>
            </a:pPr>
            <a:r>
              <a:rPr lang="en" sz="16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Used by databases and search engines for efficient data sorting.</a:t>
            </a:r>
            <a:endParaRPr sz="16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600"/>
              <a:buFont typeface="Roboto"/>
              <a:buChar char="●"/>
            </a:pPr>
            <a:r>
              <a:rPr lang="en" sz="16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Example: Google Search indexing large datasets.</a:t>
            </a:r>
            <a:endParaRPr sz="16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Binary Search:</a:t>
            </a:r>
            <a:endParaRPr b="1" sz="16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333333"/>
              </a:buClr>
              <a:buSzPts val="1600"/>
              <a:buFont typeface="Roboto"/>
              <a:buChar char="●"/>
            </a:pPr>
            <a:r>
              <a:rPr lang="en" sz="16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Applied in search functionalities of online platforms.</a:t>
            </a:r>
            <a:endParaRPr sz="16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600"/>
              <a:buFont typeface="Roboto"/>
              <a:buChar char="●"/>
            </a:pPr>
            <a:r>
              <a:rPr lang="en" sz="16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Example: Amazon product searches and binary search trees in databases.</a:t>
            </a:r>
            <a:endParaRPr sz="16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Fast Fourier Transform (FFT):</a:t>
            </a:r>
            <a:endParaRPr b="1" sz="16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333333"/>
              </a:buClr>
              <a:buSzPts val="1600"/>
              <a:buFont typeface="Roboto"/>
              <a:buChar char="●"/>
            </a:pPr>
            <a:r>
              <a:rPr lang="en" sz="16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Essential in multimedia applications for audio and video compression.</a:t>
            </a:r>
            <a:endParaRPr sz="16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600"/>
              <a:buFont typeface="Roboto"/>
              <a:buChar char="●"/>
            </a:pPr>
            <a:r>
              <a:rPr lang="en" sz="16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Example: MP3 audio compression and JPEG image processing.</a:t>
            </a:r>
            <a:endParaRPr b="1" sz="16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6" name="Google Shape;406;p48"/>
          <p:cNvSpPr txBox="1"/>
          <p:nvPr>
            <p:ph type="title"/>
          </p:nvPr>
        </p:nvSpPr>
        <p:spPr>
          <a:xfrm>
            <a:off x="513250" y="448025"/>
            <a:ext cx="8416500" cy="7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88"/>
              <a:t>Applications</a:t>
            </a:r>
            <a:r>
              <a:rPr lang="en" sz="2644"/>
              <a:t> - </a:t>
            </a:r>
            <a:r>
              <a:rPr lang="en" sz="2822"/>
              <a:t>Examples of Real-World Systems</a:t>
            </a:r>
            <a:endParaRPr sz="2822"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2711"/>
          </a:p>
          <a:p>
            <a:pPr indent="0" lvl="0" marL="0" rtl="0" algn="l">
              <a:spcBef>
                <a:spcPts val="400"/>
              </a:spcBef>
              <a:spcAft>
                <a:spcPts val="400"/>
              </a:spcAft>
              <a:buNone/>
            </a:pPr>
            <a:r>
              <a:rPr i="1" lang="en" sz="844"/>
              <a:t>  </a:t>
            </a:r>
            <a:endParaRPr sz="2244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49"/>
          <p:cNvSpPr txBox="1"/>
          <p:nvPr/>
        </p:nvSpPr>
        <p:spPr>
          <a:xfrm>
            <a:off x="578500" y="1352750"/>
            <a:ext cx="8503800" cy="35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Dynamic Programming:</a:t>
            </a:r>
            <a:endParaRPr b="1" sz="16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333333"/>
              </a:buClr>
              <a:buSzPts val="1600"/>
              <a:buFont typeface="Roboto"/>
              <a:buChar char="●"/>
            </a:pPr>
            <a:r>
              <a:rPr lang="en" sz="16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Used for optimization problems in financial modeling and software development.</a:t>
            </a:r>
            <a:endParaRPr sz="16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600"/>
              <a:buFont typeface="Roboto"/>
              <a:buChar char="●"/>
            </a:pPr>
            <a:r>
              <a:rPr lang="en" sz="16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Example: Flight price optimization in airline booking systems.</a:t>
            </a:r>
            <a:endParaRPr sz="16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Pathfinding Algorithms:</a:t>
            </a:r>
            <a:endParaRPr b="1" sz="16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333333"/>
              </a:buClr>
              <a:buSzPts val="1600"/>
              <a:buFont typeface="Roboto"/>
              <a:buChar char="●"/>
            </a:pPr>
            <a:r>
              <a:rPr lang="en" sz="16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Utilized in GPS systems and gaming environments for route optimization.</a:t>
            </a:r>
            <a:endParaRPr sz="16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600"/>
              <a:buFont typeface="Roboto"/>
              <a:buChar char="●"/>
            </a:pPr>
            <a:r>
              <a:rPr lang="en" sz="16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Example: Google Maps for finding the fastest route.</a:t>
            </a:r>
            <a:endParaRPr sz="16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Optimization Problems:</a:t>
            </a:r>
            <a:endParaRPr b="1" sz="16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333333"/>
              </a:buClr>
              <a:buSzPts val="1600"/>
              <a:buFont typeface="Roboto"/>
              <a:buChar char="●"/>
            </a:pPr>
            <a:r>
              <a:rPr lang="en" sz="16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Recursive tree helps to visualize and analyze the optimization problems like Backtrack/Knapsack.</a:t>
            </a:r>
            <a:endParaRPr sz="16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2" name="Google Shape;412;p49"/>
          <p:cNvSpPr txBox="1"/>
          <p:nvPr>
            <p:ph type="title"/>
          </p:nvPr>
        </p:nvSpPr>
        <p:spPr>
          <a:xfrm>
            <a:off x="513250" y="448025"/>
            <a:ext cx="8416500" cy="7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88"/>
              <a:t>Applications</a:t>
            </a:r>
            <a:r>
              <a:rPr lang="en" sz="2644"/>
              <a:t> - </a:t>
            </a:r>
            <a:r>
              <a:rPr lang="en" sz="2822"/>
              <a:t>Examples of Real-World Systems</a:t>
            </a:r>
            <a:endParaRPr sz="2822"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2711"/>
          </a:p>
          <a:p>
            <a:pPr indent="0" lvl="0" marL="0" rtl="0" algn="l">
              <a:spcBef>
                <a:spcPts val="400"/>
              </a:spcBef>
              <a:spcAft>
                <a:spcPts val="400"/>
              </a:spcAft>
              <a:buNone/>
            </a:pPr>
            <a:r>
              <a:rPr i="1" lang="en" sz="844"/>
              <a:t>  </a:t>
            </a:r>
            <a:endParaRPr sz="2244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7" name="Google Shape;417;p50"/>
          <p:cNvPicPr preferRelativeResize="0"/>
          <p:nvPr/>
        </p:nvPicPr>
        <p:blipFill rotWithShape="1">
          <a:blip r:embed="rId3">
            <a:alphaModFix/>
          </a:blip>
          <a:srcRect b="9477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p50"/>
          <p:cNvSpPr txBox="1"/>
          <p:nvPr>
            <p:ph type="title"/>
          </p:nvPr>
        </p:nvSpPr>
        <p:spPr>
          <a:xfrm>
            <a:off x="2528700" y="1729625"/>
            <a:ext cx="3999600" cy="145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51"/>
          <p:cNvSpPr txBox="1"/>
          <p:nvPr>
            <p:ph type="title"/>
          </p:nvPr>
        </p:nvSpPr>
        <p:spPr>
          <a:xfrm>
            <a:off x="662400" y="5792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424" name="Google Shape;424;p51"/>
          <p:cNvSpPr txBox="1"/>
          <p:nvPr>
            <p:ph type="title"/>
          </p:nvPr>
        </p:nvSpPr>
        <p:spPr>
          <a:xfrm>
            <a:off x="886078" y="1762425"/>
            <a:ext cx="8152500" cy="47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u="sng">
                <a:solidFill>
                  <a:schemeClr val="hlink"/>
                </a:solidFill>
                <a:hlinkClick r:id="rId3"/>
              </a:rPr>
              <a:t>https://takeuforward.org/recursion/recursion-tree-method-for-solving-recurrence</a:t>
            </a:r>
            <a:endParaRPr sz="1700">
              <a:solidFill>
                <a:schemeClr val="dk1"/>
              </a:solidFill>
            </a:endParaRPr>
          </a:p>
        </p:txBody>
      </p:sp>
      <p:sp>
        <p:nvSpPr>
          <p:cNvPr id="425" name="Google Shape;425;p51"/>
          <p:cNvSpPr/>
          <p:nvPr/>
        </p:nvSpPr>
        <p:spPr>
          <a:xfrm>
            <a:off x="469775" y="1825272"/>
            <a:ext cx="276600" cy="3534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" name="Google Shape;426;p51"/>
          <p:cNvSpPr txBox="1"/>
          <p:nvPr>
            <p:ph type="title"/>
          </p:nvPr>
        </p:nvSpPr>
        <p:spPr>
          <a:xfrm>
            <a:off x="886078" y="2352535"/>
            <a:ext cx="8152500" cy="47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u="sng">
                <a:solidFill>
                  <a:schemeClr val="hlink"/>
                </a:solidFill>
                <a:hlinkClick r:id="rId4"/>
              </a:rPr>
              <a:t>https://www.naukri.com/code360/library/recursion-tree-method</a:t>
            </a:r>
            <a:endParaRPr sz="1700">
              <a:solidFill>
                <a:schemeClr val="dk1"/>
              </a:solidFill>
            </a:endParaRPr>
          </a:p>
        </p:txBody>
      </p:sp>
      <p:sp>
        <p:nvSpPr>
          <p:cNvPr id="427" name="Google Shape;427;p51"/>
          <p:cNvSpPr/>
          <p:nvPr/>
        </p:nvSpPr>
        <p:spPr>
          <a:xfrm>
            <a:off x="469775" y="2357419"/>
            <a:ext cx="276600" cy="3534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" name="Google Shape;428;p51"/>
          <p:cNvSpPr txBox="1"/>
          <p:nvPr/>
        </p:nvSpPr>
        <p:spPr>
          <a:xfrm>
            <a:off x="886078" y="2846298"/>
            <a:ext cx="81525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5"/>
              </a:rPr>
              <a:t>https://www.javatpoint.com/daa-recursion-tree-method</a:t>
            </a:r>
            <a:endParaRPr b="1" sz="17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9" name="Google Shape;429;p51"/>
          <p:cNvSpPr/>
          <p:nvPr/>
        </p:nvSpPr>
        <p:spPr>
          <a:xfrm>
            <a:off x="469775" y="2889541"/>
            <a:ext cx="276600" cy="3534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0" name="Google Shape;430;p51"/>
          <p:cNvSpPr txBox="1"/>
          <p:nvPr/>
        </p:nvSpPr>
        <p:spPr>
          <a:xfrm>
            <a:off x="886078" y="3406389"/>
            <a:ext cx="80049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6"/>
              </a:rPr>
              <a:t>https://www.scaler.in/recursion-tree-method/</a:t>
            </a:r>
            <a:endParaRPr b="1" sz="17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1" name="Google Shape;431;p51"/>
          <p:cNvSpPr/>
          <p:nvPr/>
        </p:nvSpPr>
        <p:spPr>
          <a:xfrm>
            <a:off x="469775" y="3452901"/>
            <a:ext cx="276600" cy="3534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Google Shape;432;p51"/>
          <p:cNvSpPr txBox="1"/>
          <p:nvPr/>
        </p:nvSpPr>
        <p:spPr>
          <a:xfrm>
            <a:off x="886078" y="3966489"/>
            <a:ext cx="8004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7"/>
              </a:rPr>
              <a:t>https://www.geeksforgeeks.org/recurrence-relations-a-complete-guide/</a:t>
            </a:r>
            <a:endParaRPr b="1" sz="2100">
              <a:solidFill>
                <a:schemeClr val="accent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3" name="Google Shape;433;p51"/>
          <p:cNvSpPr/>
          <p:nvPr/>
        </p:nvSpPr>
        <p:spPr>
          <a:xfrm>
            <a:off x="469775" y="4069751"/>
            <a:ext cx="276600" cy="3534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6"/>
          <p:cNvSpPr txBox="1"/>
          <p:nvPr>
            <p:ph type="title"/>
          </p:nvPr>
        </p:nvSpPr>
        <p:spPr>
          <a:xfrm>
            <a:off x="729450" y="556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Recursion Tree Method ?</a:t>
            </a:r>
            <a:endParaRPr/>
          </a:p>
        </p:txBody>
      </p:sp>
      <p:sp>
        <p:nvSpPr>
          <p:cNvPr id="109" name="Google Shape;109;p16"/>
          <p:cNvSpPr txBox="1"/>
          <p:nvPr>
            <p:ph idx="1" type="body"/>
          </p:nvPr>
        </p:nvSpPr>
        <p:spPr>
          <a:xfrm>
            <a:off x="729325" y="1697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rgbClr val="222222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A recursion tree is a graphical representation that illustrates the execution flow of a recursive function</a:t>
            </a:r>
            <a:r>
              <a:rPr lang="en" sz="1250">
                <a:solidFill>
                  <a:srgbClr val="222222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.</a:t>
            </a:r>
            <a:endParaRPr sz="1250">
              <a:solidFill>
                <a:srgbClr val="222222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50">
                <a:solidFill>
                  <a:srgbClr val="222222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A recursion tree consists of a root, and child nodes is a pictorial representation of a recurrence relation. Each node represents the cost of computing for a single subproblem of the original problem.</a:t>
            </a:r>
            <a:endParaRPr sz="1250">
              <a:solidFill>
                <a:srgbClr val="222222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1250">
                <a:solidFill>
                  <a:srgbClr val="222222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Example:</a:t>
            </a:r>
            <a:r>
              <a:rPr lang="en" sz="1250">
                <a:solidFill>
                  <a:srgbClr val="222222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Merge Sort </a:t>
            </a:r>
            <a:r>
              <a:rPr lang="en" sz="1250">
                <a:solidFill>
                  <a:srgbClr val="222222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can be visualized in a recursion tree, where each node represents a sub-array being examined.</a:t>
            </a:r>
            <a:endParaRPr sz="1350">
              <a:solidFill>
                <a:srgbClr val="E4E4E7"/>
              </a:solidFill>
              <a:highlight>
                <a:srgbClr val="11111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0" name="Google Shape;11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3926" y="1388125"/>
            <a:ext cx="4086348" cy="2612926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6"/>
          <p:cNvSpPr txBox="1"/>
          <p:nvPr/>
        </p:nvSpPr>
        <p:spPr>
          <a:xfrm>
            <a:off x="5171550" y="4085175"/>
            <a:ext cx="3371400" cy="3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11111"/>
                </a:solidFill>
                <a:latin typeface="Roboto"/>
                <a:ea typeface="Roboto"/>
                <a:cs typeface="Roboto"/>
                <a:sym typeface="Roboto"/>
              </a:rPr>
              <a:t>FIg. Merge Sort  represented in Recursion Tree Method</a:t>
            </a:r>
            <a:endParaRPr sz="1000">
              <a:solidFill>
                <a:srgbClr val="11111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verhead shot of young people sitting on a boardwalk" id="438" name="Google Shape;438;p52"/>
          <p:cNvPicPr preferRelativeResize="0"/>
          <p:nvPr/>
        </p:nvPicPr>
        <p:blipFill rotWithShape="1">
          <a:blip r:embed="rId3">
            <a:alphaModFix/>
          </a:blip>
          <a:srcRect b="8063" l="0" r="1254" t="8630"/>
          <a:stretch/>
        </p:blipFill>
        <p:spPr>
          <a:xfrm>
            <a:off x="-30675" y="0"/>
            <a:ext cx="917467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39" name="Google Shape;439;p52"/>
          <p:cNvSpPr txBox="1"/>
          <p:nvPr>
            <p:ph type="title"/>
          </p:nvPr>
        </p:nvSpPr>
        <p:spPr>
          <a:xfrm>
            <a:off x="1799363" y="2121450"/>
            <a:ext cx="5514600" cy="90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 sz="3000"/>
              <a:t>INDIVIDUAL RESPONSIBILITY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53"/>
          <p:cNvSpPr txBox="1"/>
          <p:nvPr>
            <p:ph idx="4294967295" type="body"/>
          </p:nvPr>
        </p:nvSpPr>
        <p:spPr>
          <a:xfrm>
            <a:off x="611150" y="2733775"/>
            <a:ext cx="8294100" cy="18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304958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Raleway"/>
              <a:buAutoNum type="arabicPeriod"/>
            </a:pPr>
            <a:r>
              <a:rPr lang="en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Helped creating and </a:t>
            </a:r>
            <a:r>
              <a:rPr lang="en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modifying the slides</a:t>
            </a:r>
            <a:endParaRPr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04958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Raleway"/>
              <a:buAutoNum type="arabicPeriod"/>
            </a:pPr>
            <a:r>
              <a:rPr lang="en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Added -</a:t>
            </a:r>
            <a:endParaRPr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04958" lvl="0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Raleway"/>
              <a:buChar char="●"/>
            </a:pPr>
            <a:r>
              <a:rPr lang="en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Diagram</a:t>
            </a:r>
            <a:endParaRPr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04958" lvl="0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Raleway"/>
              <a:buChar char="●"/>
            </a:pPr>
            <a:r>
              <a:rPr lang="en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Images</a:t>
            </a:r>
            <a:endParaRPr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04958" lvl="0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Raleway"/>
              <a:buChar char="●"/>
            </a:pPr>
            <a:r>
              <a:rPr lang="en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Animations</a:t>
            </a:r>
            <a:endParaRPr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04958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Raleway"/>
              <a:buAutoNum type="arabicPeriod"/>
            </a:pPr>
            <a:r>
              <a:rPr lang="en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Analyzed the algorithm basics and added formulas and explained complexities</a:t>
            </a:r>
            <a:endParaRPr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04958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Raleway"/>
              <a:buAutoNum type="arabicPeriod"/>
            </a:pPr>
            <a:r>
              <a:rPr lang="en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Slides made and modified: </a:t>
            </a:r>
            <a:r>
              <a:rPr lang="en">
                <a:solidFill>
                  <a:srgbClr val="3C4043"/>
                </a:solidFill>
                <a:latin typeface="Raleway"/>
                <a:ea typeface="Raleway"/>
                <a:cs typeface="Raleway"/>
                <a:sym typeface="Raleway"/>
              </a:rPr>
              <a:t>Title Slide, Introduction, Problem Statement, Example Walkthrough</a:t>
            </a:r>
            <a:endParaRPr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45" name="Google Shape;445;p53"/>
          <p:cNvSpPr txBox="1"/>
          <p:nvPr>
            <p:ph idx="4294967295" type="title"/>
          </p:nvPr>
        </p:nvSpPr>
        <p:spPr>
          <a:xfrm>
            <a:off x="3383675" y="1048947"/>
            <a:ext cx="2022300" cy="84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Md. Tauseef - Ur - Rahman               (FH - 24)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446" name="Google Shape;446;p53"/>
          <p:cNvSpPr txBox="1"/>
          <p:nvPr>
            <p:ph idx="4294967295" type="title"/>
          </p:nvPr>
        </p:nvSpPr>
        <p:spPr>
          <a:xfrm>
            <a:off x="311700" y="220100"/>
            <a:ext cx="8520600" cy="101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400"/>
              </a:spcAft>
              <a:buNone/>
            </a:pPr>
            <a:r>
              <a:rPr b="1" lang="en" sz="3000"/>
              <a:t>Contribution by each team member</a:t>
            </a:r>
            <a:endParaRPr i="1" sz="3000"/>
          </a:p>
        </p:txBody>
      </p:sp>
      <p:sp>
        <p:nvSpPr>
          <p:cNvPr id="447" name="Google Shape;447;p53"/>
          <p:cNvSpPr/>
          <p:nvPr/>
        </p:nvSpPr>
        <p:spPr>
          <a:xfrm>
            <a:off x="0" y="0"/>
            <a:ext cx="9161100" cy="17958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" name="Google Shape;448;p53"/>
          <p:cNvSpPr txBox="1"/>
          <p:nvPr>
            <p:ph idx="4294967295" type="title"/>
          </p:nvPr>
        </p:nvSpPr>
        <p:spPr>
          <a:xfrm>
            <a:off x="311700" y="220100"/>
            <a:ext cx="8520600" cy="101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400"/>
              </a:spcAft>
              <a:buNone/>
            </a:pPr>
            <a:r>
              <a:rPr b="1" lang="en" sz="3000"/>
              <a:t>Contribution by each team member</a:t>
            </a:r>
            <a:endParaRPr i="1" sz="3000"/>
          </a:p>
        </p:txBody>
      </p:sp>
      <p:pic>
        <p:nvPicPr>
          <p:cNvPr id="449" name="Google Shape;449;p53"/>
          <p:cNvPicPr preferRelativeResize="0"/>
          <p:nvPr/>
        </p:nvPicPr>
        <p:blipFill rotWithShape="1">
          <a:blip r:embed="rId3">
            <a:alphaModFix/>
          </a:blip>
          <a:srcRect b="25015" l="0" r="0" t="0"/>
          <a:stretch/>
        </p:blipFill>
        <p:spPr>
          <a:xfrm>
            <a:off x="773305" y="979495"/>
            <a:ext cx="1644300" cy="1644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450" name="Google Shape;450;p53"/>
          <p:cNvSpPr txBox="1"/>
          <p:nvPr>
            <p:ph idx="4294967295" type="title"/>
          </p:nvPr>
        </p:nvSpPr>
        <p:spPr>
          <a:xfrm>
            <a:off x="3611752" y="1103325"/>
            <a:ext cx="2292900" cy="57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SzPts val="990"/>
              <a:buNone/>
            </a:pPr>
            <a:r>
              <a:rPr lang="en" sz="1600"/>
              <a:t>Md. Ashraful Alam (FH - 02)</a:t>
            </a:r>
            <a:endParaRPr sz="16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54"/>
          <p:cNvSpPr txBox="1"/>
          <p:nvPr>
            <p:ph idx="4294967295" type="title"/>
          </p:nvPr>
        </p:nvSpPr>
        <p:spPr>
          <a:xfrm>
            <a:off x="3383675" y="1048947"/>
            <a:ext cx="2022300" cy="84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Md. Tauseef - Ur - Rahman               (FH - 24)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456" name="Google Shape;456;p54"/>
          <p:cNvSpPr txBox="1"/>
          <p:nvPr>
            <p:ph idx="4294967295" type="title"/>
          </p:nvPr>
        </p:nvSpPr>
        <p:spPr>
          <a:xfrm>
            <a:off x="311700" y="220100"/>
            <a:ext cx="8520600" cy="101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400"/>
              </a:spcAft>
              <a:buNone/>
            </a:pPr>
            <a:r>
              <a:rPr b="1" lang="en" sz="3000"/>
              <a:t>Contribution by each team member</a:t>
            </a:r>
            <a:endParaRPr i="1" sz="3000"/>
          </a:p>
        </p:txBody>
      </p:sp>
      <p:sp>
        <p:nvSpPr>
          <p:cNvPr id="457" name="Google Shape;457;p54"/>
          <p:cNvSpPr/>
          <p:nvPr/>
        </p:nvSpPr>
        <p:spPr>
          <a:xfrm>
            <a:off x="0" y="0"/>
            <a:ext cx="9161100" cy="17958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" name="Google Shape;458;p54"/>
          <p:cNvSpPr txBox="1"/>
          <p:nvPr>
            <p:ph idx="4294967295" type="title"/>
          </p:nvPr>
        </p:nvSpPr>
        <p:spPr>
          <a:xfrm>
            <a:off x="311700" y="220100"/>
            <a:ext cx="8520600" cy="101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400"/>
              </a:spcAft>
              <a:buNone/>
            </a:pPr>
            <a:r>
              <a:rPr b="1" lang="en" sz="3000"/>
              <a:t>Contribution by each team member</a:t>
            </a:r>
            <a:endParaRPr i="1" sz="3000"/>
          </a:p>
        </p:txBody>
      </p:sp>
      <p:pic>
        <p:nvPicPr>
          <p:cNvPr id="459" name="Google Shape;459;p54"/>
          <p:cNvPicPr preferRelativeResize="0"/>
          <p:nvPr/>
        </p:nvPicPr>
        <p:blipFill rotWithShape="1">
          <a:blip r:embed="rId3">
            <a:alphaModFix/>
          </a:blip>
          <a:srcRect b="25015" l="0" r="0" t="0"/>
          <a:stretch/>
        </p:blipFill>
        <p:spPr>
          <a:xfrm>
            <a:off x="773305" y="979495"/>
            <a:ext cx="1644300" cy="1644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460" name="Google Shape;460;p54"/>
          <p:cNvSpPr txBox="1"/>
          <p:nvPr>
            <p:ph idx="4294967295" type="title"/>
          </p:nvPr>
        </p:nvSpPr>
        <p:spPr>
          <a:xfrm>
            <a:off x="2990000" y="979500"/>
            <a:ext cx="3536400" cy="71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/>
              <a:t>Md. Tauseef - Ur - Rahman               (FH - 24)</a:t>
            </a:r>
            <a:endParaRPr sz="1600"/>
          </a:p>
        </p:txBody>
      </p:sp>
      <p:sp>
        <p:nvSpPr>
          <p:cNvPr id="461" name="Google Shape;461;p54"/>
          <p:cNvSpPr txBox="1"/>
          <p:nvPr>
            <p:ph idx="4294967295" type="body"/>
          </p:nvPr>
        </p:nvSpPr>
        <p:spPr>
          <a:xfrm>
            <a:off x="611150" y="2733775"/>
            <a:ext cx="8294100" cy="22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aleway"/>
              <a:buAutoNum type="arabicPeriod"/>
            </a:pPr>
            <a:r>
              <a:rPr lang="en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Added and modified</a:t>
            </a:r>
            <a:r>
              <a:rPr lang="en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slide</a:t>
            </a:r>
            <a:r>
              <a:rPr lang="en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 contents </a:t>
            </a:r>
            <a:endParaRPr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aleway"/>
              <a:buAutoNum type="arabicPeriod"/>
            </a:pPr>
            <a:r>
              <a:rPr lang="en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Added -</a:t>
            </a:r>
            <a:endParaRPr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115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aleway"/>
              <a:buChar char="●"/>
            </a:pPr>
            <a:r>
              <a:rPr lang="en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Tables</a:t>
            </a:r>
            <a:endParaRPr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115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aleway"/>
              <a:buChar char="●"/>
            </a:pPr>
            <a:r>
              <a:rPr lang="en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Formulas</a:t>
            </a:r>
            <a:endParaRPr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aleway"/>
              <a:buAutoNum type="arabicPeriod"/>
            </a:pPr>
            <a:r>
              <a:rPr lang="en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Analyzing the algorithm's input and output, as well as explaining the formula and complexities</a:t>
            </a:r>
            <a:endParaRPr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aleway"/>
              <a:buAutoNum type="arabicPeriod"/>
            </a:pPr>
            <a:r>
              <a:rPr lang="en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Slides made and modified:</a:t>
            </a:r>
            <a:r>
              <a:rPr lang="en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">
                <a:solidFill>
                  <a:srgbClr val="3C4043"/>
                </a:solidFill>
                <a:latin typeface="Raleway"/>
                <a:ea typeface="Raleway"/>
                <a:cs typeface="Raleway"/>
                <a:sym typeface="Raleway"/>
              </a:rPr>
              <a:t>Problem Statement</a:t>
            </a:r>
            <a:r>
              <a:rPr lang="en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, </a:t>
            </a:r>
            <a:r>
              <a:rPr lang="en">
                <a:solidFill>
                  <a:srgbClr val="3C4043"/>
                </a:solidFill>
                <a:latin typeface="Raleway"/>
                <a:ea typeface="Raleway"/>
                <a:cs typeface="Raleway"/>
                <a:sym typeface="Raleway"/>
              </a:rPr>
              <a:t>Inputs and Outputs, Applications, </a:t>
            </a:r>
            <a:r>
              <a:rPr lang="en">
                <a:solidFill>
                  <a:srgbClr val="3C4043"/>
                </a:solidFill>
                <a:latin typeface="Raleway"/>
                <a:ea typeface="Raleway"/>
                <a:cs typeface="Raleway"/>
                <a:sym typeface="Raleway"/>
              </a:rPr>
              <a:t>Complexity Analysis</a:t>
            </a:r>
            <a:endParaRPr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55"/>
          <p:cNvSpPr txBox="1"/>
          <p:nvPr>
            <p:ph idx="4294967295" type="title"/>
          </p:nvPr>
        </p:nvSpPr>
        <p:spPr>
          <a:xfrm>
            <a:off x="311700" y="220100"/>
            <a:ext cx="8520600" cy="101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400"/>
              </a:spcAft>
              <a:buNone/>
            </a:pPr>
            <a:r>
              <a:rPr b="1" lang="en" sz="3000"/>
              <a:t>Contribution by each team member</a:t>
            </a:r>
            <a:endParaRPr i="1" sz="3000"/>
          </a:p>
        </p:txBody>
      </p:sp>
      <p:sp>
        <p:nvSpPr>
          <p:cNvPr id="467" name="Google Shape;467;p55"/>
          <p:cNvSpPr txBox="1"/>
          <p:nvPr>
            <p:ph idx="4294967295" type="title"/>
          </p:nvPr>
        </p:nvSpPr>
        <p:spPr>
          <a:xfrm>
            <a:off x="3482575" y="1067872"/>
            <a:ext cx="2022300" cy="84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Md. Tauseef - Ur - Rahman               (FH - 24)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468" name="Google Shape;468;p55"/>
          <p:cNvSpPr/>
          <p:nvPr/>
        </p:nvSpPr>
        <p:spPr>
          <a:xfrm>
            <a:off x="0" y="0"/>
            <a:ext cx="9161100" cy="1795800"/>
          </a:xfrm>
          <a:prstGeom prst="rect">
            <a:avLst/>
          </a:prstGeom>
          <a:solidFill>
            <a:srgbClr val="D9D2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p55"/>
          <p:cNvSpPr txBox="1"/>
          <p:nvPr>
            <p:ph idx="4294967295" type="title"/>
          </p:nvPr>
        </p:nvSpPr>
        <p:spPr>
          <a:xfrm>
            <a:off x="311700" y="220100"/>
            <a:ext cx="8520600" cy="101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400"/>
              </a:spcAft>
              <a:buNone/>
            </a:pPr>
            <a:r>
              <a:rPr b="1" lang="en" sz="3000"/>
              <a:t>Contribution by each team member</a:t>
            </a:r>
            <a:endParaRPr i="1" sz="3000"/>
          </a:p>
        </p:txBody>
      </p:sp>
      <p:sp>
        <p:nvSpPr>
          <p:cNvPr id="470" name="Google Shape;470;p55"/>
          <p:cNvSpPr txBox="1"/>
          <p:nvPr>
            <p:ph idx="4294967295" type="body"/>
          </p:nvPr>
        </p:nvSpPr>
        <p:spPr>
          <a:xfrm>
            <a:off x="611150" y="2733775"/>
            <a:ext cx="8294100" cy="22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AutoNum type="arabicPeriod"/>
            </a:pPr>
            <a:r>
              <a:rPr lang="en">
                <a:solidFill>
                  <a:schemeClr val="dk2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Modified all slides to make them visually appealing and added contents to the slides</a:t>
            </a:r>
            <a:endParaRPr sz="14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aleway"/>
              <a:buAutoNum type="arabicPeriod"/>
            </a:pPr>
            <a:r>
              <a:rPr lang="en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Modified </a:t>
            </a:r>
            <a:r>
              <a:rPr lang="en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-</a:t>
            </a:r>
            <a:endParaRPr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1150" lvl="0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aleway"/>
              <a:buChar char="●"/>
            </a:pPr>
            <a:r>
              <a:rPr lang="en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Diagrams</a:t>
            </a:r>
            <a:endParaRPr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1150" lvl="0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aleway"/>
              <a:buChar char="●"/>
            </a:pPr>
            <a:r>
              <a:rPr lang="en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Recursion trees and </a:t>
            </a:r>
            <a:endParaRPr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1150" lvl="0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aleway"/>
              <a:buChar char="●"/>
            </a:pPr>
            <a:r>
              <a:rPr lang="en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Graphical representations of algorithms.</a:t>
            </a:r>
            <a:endParaRPr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aleway"/>
              <a:buAutoNum type="arabicPeriod"/>
            </a:pPr>
            <a:r>
              <a:rPr lang="en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Added animations</a:t>
            </a:r>
            <a:endParaRPr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aleway"/>
              <a:buAutoNum type="arabicPeriod"/>
            </a:pPr>
            <a:r>
              <a:rPr lang="en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Slides made and modified:</a:t>
            </a:r>
            <a:r>
              <a:rPr lang="en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">
                <a:solidFill>
                  <a:srgbClr val="3C4043"/>
                </a:solidFill>
                <a:latin typeface="Raleway"/>
                <a:ea typeface="Raleway"/>
                <a:cs typeface="Raleway"/>
                <a:sym typeface="Raleway"/>
              </a:rPr>
              <a:t>Input and Output, </a:t>
            </a:r>
            <a:r>
              <a:rPr lang="en">
                <a:solidFill>
                  <a:srgbClr val="3C4043"/>
                </a:solidFill>
                <a:latin typeface="Raleway"/>
                <a:ea typeface="Raleway"/>
                <a:cs typeface="Raleway"/>
                <a:sym typeface="Raleway"/>
              </a:rPr>
              <a:t>Problem Statement,</a:t>
            </a:r>
            <a:r>
              <a:rPr lang="en">
                <a:solidFill>
                  <a:srgbClr val="3C4043"/>
                </a:solidFill>
                <a:latin typeface="Raleway"/>
                <a:ea typeface="Raleway"/>
                <a:cs typeface="Raleway"/>
                <a:sym typeface="Raleway"/>
              </a:rPr>
              <a:t> Key Intuition, Algorithm Steps, Example Walkthrough, Complexity Analysis, Strengths and Limitations, Applications, References</a:t>
            </a:r>
            <a:endParaRPr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71" name="Google Shape;471;p55"/>
          <p:cNvSpPr txBox="1"/>
          <p:nvPr>
            <p:ph idx="4294967295" type="title"/>
          </p:nvPr>
        </p:nvSpPr>
        <p:spPr>
          <a:xfrm>
            <a:off x="3578312" y="1119375"/>
            <a:ext cx="2359800" cy="57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SzPts val="990"/>
              <a:buNone/>
            </a:pPr>
            <a:r>
              <a:rPr lang="en" sz="1600"/>
              <a:t>Sumaiya Tabassum (SK - 29)</a:t>
            </a:r>
            <a:endParaRPr sz="1600"/>
          </a:p>
        </p:txBody>
      </p:sp>
      <p:pic>
        <p:nvPicPr>
          <p:cNvPr id="472" name="Google Shape;472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5150" y="878275"/>
            <a:ext cx="1644300" cy="164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56"/>
          <p:cNvSpPr/>
          <p:nvPr/>
        </p:nvSpPr>
        <p:spPr>
          <a:xfrm>
            <a:off x="0" y="0"/>
            <a:ext cx="9161100" cy="17958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p56"/>
          <p:cNvSpPr txBox="1"/>
          <p:nvPr>
            <p:ph idx="4294967295" type="title"/>
          </p:nvPr>
        </p:nvSpPr>
        <p:spPr>
          <a:xfrm>
            <a:off x="311700" y="220100"/>
            <a:ext cx="8520600" cy="101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400"/>
              </a:spcAft>
              <a:buNone/>
            </a:pPr>
            <a:r>
              <a:rPr b="1" lang="en" sz="3000"/>
              <a:t>Contribution by each team member</a:t>
            </a:r>
            <a:endParaRPr i="1" sz="3000"/>
          </a:p>
        </p:txBody>
      </p:sp>
      <p:sp>
        <p:nvSpPr>
          <p:cNvPr id="479" name="Google Shape;479;p56"/>
          <p:cNvSpPr txBox="1"/>
          <p:nvPr>
            <p:ph idx="4294967295" type="title"/>
          </p:nvPr>
        </p:nvSpPr>
        <p:spPr>
          <a:xfrm>
            <a:off x="3747052" y="1067069"/>
            <a:ext cx="2022300" cy="57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600"/>
              <a:t>Tamzid Bin Tariq (FH - 48)</a:t>
            </a:r>
            <a:endParaRPr sz="1600"/>
          </a:p>
        </p:txBody>
      </p:sp>
      <p:sp>
        <p:nvSpPr>
          <p:cNvPr id="480" name="Google Shape;480;p56"/>
          <p:cNvSpPr txBox="1"/>
          <p:nvPr>
            <p:ph idx="4294967295" type="body"/>
          </p:nvPr>
        </p:nvSpPr>
        <p:spPr>
          <a:xfrm>
            <a:off x="611150" y="2733775"/>
            <a:ext cx="8294100" cy="22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aleway"/>
              <a:buAutoNum type="arabicPeriod"/>
            </a:pPr>
            <a:r>
              <a:rPr lang="en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Created  visually appealing slides </a:t>
            </a:r>
            <a:endParaRPr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aleway"/>
              <a:buAutoNum type="arabicPeriod"/>
            </a:pPr>
            <a:r>
              <a:rPr lang="en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Added -</a:t>
            </a:r>
            <a:endParaRPr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115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aleway"/>
              <a:buChar char="●"/>
            </a:pPr>
            <a:r>
              <a:rPr lang="en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D</a:t>
            </a:r>
            <a:r>
              <a:rPr lang="en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iagrams</a:t>
            </a:r>
            <a:endParaRPr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115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aleway"/>
              <a:buChar char="●"/>
            </a:pPr>
            <a:r>
              <a:rPr lang="en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Recursion trees and </a:t>
            </a:r>
            <a:endParaRPr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115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aleway"/>
              <a:buChar char="●"/>
            </a:pPr>
            <a:r>
              <a:rPr lang="en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Graphical representations of algorithms.</a:t>
            </a:r>
            <a:endParaRPr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aleway"/>
              <a:buAutoNum type="arabicPeriod"/>
            </a:pPr>
            <a:r>
              <a:rPr lang="en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Implemented practical examples of recursion trees and analyzed their complexities, explaining the behavior of the algorithm.</a:t>
            </a:r>
            <a:endParaRPr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aleway"/>
              <a:buAutoNum type="arabicPeriod"/>
            </a:pPr>
            <a:r>
              <a:rPr lang="en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Slides made and modified:</a:t>
            </a:r>
            <a:r>
              <a:rPr lang="en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">
                <a:solidFill>
                  <a:srgbClr val="3C4043"/>
                </a:solidFill>
                <a:latin typeface="Raleway"/>
                <a:ea typeface="Raleway"/>
                <a:cs typeface="Raleway"/>
                <a:sym typeface="Raleway"/>
              </a:rPr>
              <a:t>Key Intuition, Algorithm Steps, Example Walkthrough, Complexity Analysis, Strengths and Limitations, Applications, References</a:t>
            </a:r>
            <a:endParaRPr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481" name="Google Shape;481;p56"/>
          <p:cNvPicPr preferRelativeResize="0"/>
          <p:nvPr/>
        </p:nvPicPr>
        <p:blipFill rotWithShape="1">
          <a:blip r:embed="rId3">
            <a:alphaModFix/>
          </a:blip>
          <a:srcRect b="40147" l="0" r="0" t="11789"/>
          <a:stretch/>
        </p:blipFill>
        <p:spPr>
          <a:xfrm>
            <a:off x="833790" y="855070"/>
            <a:ext cx="1644300" cy="16443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6" name="Google Shape;486;p57"/>
          <p:cNvPicPr preferRelativeResize="0"/>
          <p:nvPr/>
        </p:nvPicPr>
        <p:blipFill rotWithShape="1">
          <a:blip r:embed="rId3">
            <a:alphaModFix/>
          </a:blip>
          <a:srcRect b="79" l="0" r="0" t="69"/>
          <a:stretch/>
        </p:blipFill>
        <p:spPr>
          <a:xfrm>
            <a:off x="15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87" name="Google Shape;487;p57"/>
          <p:cNvSpPr txBox="1"/>
          <p:nvPr>
            <p:ph type="title"/>
          </p:nvPr>
        </p:nvSpPr>
        <p:spPr>
          <a:xfrm>
            <a:off x="1161300" y="1728900"/>
            <a:ext cx="6821700" cy="16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Thank You</a:t>
            </a:r>
            <a:endParaRPr sz="48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17"/>
          <p:cNvPicPr preferRelativeResize="0"/>
          <p:nvPr/>
        </p:nvPicPr>
        <p:blipFill rotWithShape="1">
          <a:blip r:embed="rId3">
            <a:alphaModFix/>
          </a:blip>
          <a:srcRect b="79" l="0" r="0" t="69"/>
          <a:stretch/>
        </p:blipFill>
        <p:spPr>
          <a:xfrm>
            <a:off x="15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7"/>
          <p:cNvSpPr txBox="1"/>
          <p:nvPr>
            <p:ph type="title"/>
          </p:nvPr>
        </p:nvSpPr>
        <p:spPr>
          <a:xfrm>
            <a:off x="1755150" y="1674525"/>
            <a:ext cx="5634000" cy="16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/>
              <a:t>Problem Statement</a:t>
            </a:r>
            <a:endParaRPr sz="48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loseup from the side of a hand pushing a knob on an audio mixer" id="122" name="Google Shape;122;p18"/>
          <p:cNvPicPr preferRelativeResize="0"/>
          <p:nvPr/>
        </p:nvPicPr>
        <p:blipFill rotWithShape="1">
          <a:blip r:embed="rId3">
            <a:alphaModFix/>
          </a:blip>
          <a:srcRect b="15419" l="7506" r="42247" t="0"/>
          <a:stretch/>
        </p:blipFill>
        <p:spPr>
          <a:xfrm>
            <a:off x="-9150" y="0"/>
            <a:ext cx="459449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8"/>
          <p:cNvSpPr txBox="1"/>
          <p:nvPr>
            <p:ph type="title"/>
          </p:nvPr>
        </p:nvSpPr>
        <p:spPr>
          <a:xfrm>
            <a:off x="317250" y="1756700"/>
            <a:ext cx="4045200" cy="148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Why Recursion Tree Method Is Used?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24" name="Google Shape;124;p18"/>
          <p:cNvSpPr txBox="1"/>
          <p:nvPr>
            <p:ph idx="2" type="body"/>
          </p:nvPr>
        </p:nvSpPr>
        <p:spPr>
          <a:xfrm>
            <a:off x="4789950" y="821400"/>
            <a:ext cx="4137300" cy="350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000"/>
              <a:buChar char="●"/>
            </a:pPr>
            <a:r>
              <a:rPr lang="en" sz="2000">
                <a:solidFill>
                  <a:srgbClr val="333333"/>
                </a:solidFill>
              </a:rPr>
              <a:t>A recursion tree helps to visualize the recursive function.</a:t>
            </a:r>
            <a:endParaRPr sz="2000">
              <a:solidFill>
                <a:srgbClr val="333333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000"/>
              <a:buChar char="●"/>
            </a:pPr>
            <a:r>
              <a:rPr lang="en" sz="2000">
                <a:solidFill>
                  <a:srgbClr val="333333"/>
                </a:solidFill>
              </a:rPr>
              <a:t>Recursion tree is mainly used to generate a close guess to the actual complexity. </a:t>
            </a:r>
            <a:endParaRPr sz="2000">
              <a:solidFill>
                <a:srgbClr val="333333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000"/>
              <a:buChar char="●"/>
            </a:pPr>
            <a:r>
              <a:rPr lang="en" sz="2000">
                <a:solidFill>
                  <a:srgbClr val="333333"/>
                </a:solidFill>
              </a:rPr>
              <a:t>One can use recursion trees to develop an intuition of the underlying pattern, but they are not actual proofs.</a:t>
            </a:r>
            <a:endParaRPr sz="2000">
              <a:solidFill>
                <a:srgbClr val="333333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9"/>
          <p:cNvSpPr txBox="1"/>
          <p:nvPr>
            <p:ph type="title"/>
          </p:nvPr>
        </p:nvSpPr>
        <p:spPr>
          <a:xfrm>
            <a:off x="729450" y="556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Terms</a:t>
            </a:r>
            <a:endParaRPr/>
          </a:p>
        </p:txBody>
      </p:sp>
      <p:pic>
        <p:nvPicPr>
          <p:cNvPr id="130" name="Google Shape;13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3100" y="1472850"/>
            <a:ext cx="6084200" cy="3445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0"/>
          <p:cNvSpPr txBox="1"/>
          <p:nvPr>
            <p:ph type="title"/>
          </p:nvPr>
        </p:nvSpPr>
        <p:spPr>
          <a:xfrm>
            <a:off x="460950" y="510375"/>
            <a:ext cx="8222100" cy="73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/>
              <a:t>Examples of real-world applications</a:t>
            </a:r>
            <a:endParaRPr sz="2900"/>
          </a:p>
        </p:txBody>
      </p:sp>
      <p:graphicFrame>
        <p:nvGraphicFramePr>
          <p:cNvPr id="136" name="Google Shape;136;p20"/>
          <p:cNvGraphicFramePr/>
          <p:nvPr/>
        </p:nvGraphicFramePr>
        <p:xfrm>
          <a:off x="152150" y="1560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{30C194B1-5E5B-4DC5-A41A-FBF071997A17}</a:tableStyleId>
              </a:tblPr>
              <a:tblGrid>
                <a:gridCol w="2209925"/>
                <a:gridCol w="2209925"/>
                <a:gridCol w="2209925"/>
                <a:gridCol w="2209925"/>
              </a:tblGrid>
              <a:tr h="3674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Algorithm/Problem</a:t>
                      </a:r>
                      <a:endParaRPr b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Recurrence Relation</a:t>
                      </a:r>
                      <a:endParaRPr b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Application</a:t>
                      </a:r>
                      <a:endParaRPr b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Time Complexity</a:t>
                      </a:r>
                      <a:endParaRPr b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</a:tr>
              <a:tr h="5652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Merge Sort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T(n)=2T(2n​)+O(n)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Efficient sorting for large datasets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O(nlogn)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</a:tr>
              <a:tr h="5652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Binary Search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T(n)=T(2n​)+O(1)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Fast search in sorted databases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O(logn)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</a:tr>
              <a:tr h="5652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Fast Fourier Transform (FFT)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T(n)=2T(2n​)+O(n)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Signal and image processing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O(nlogn)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</a:tr>
              <a:tr h="5652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Dynamic Programming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Varies depending on the problem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Example: Matrix Chain Multiplication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Problem-dependent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</a:tr>
              <a:tr h="5652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Pathfinding Algorithms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Divide-and-Conquer approach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Navigation systems and route optimization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Problem-dependent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21"/>
          <p:cNvPicPr preferRelativeResize="0"/>
          <p:nvPr/>
        </p:nvPicPr>
        <p:blipFill rotWithShape="1">
          <a:blip r:embed="rId3">
            <a:alphaModFix/>
          </a:blip>
          <a:srcRect b="79" l="0" r="0" t="69"/>
          <a:stretch/>
        </p:blipFill>
        <p:spPr>
          <a:xfrm>
            <a:off x="15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1"/>
          <p:cNvSpPr txBox="1"/>
          <p:nvPr>
            <p:ph type="title"/>
          </p:nvPr>
        </p:nvSpPr>
        <p:spPr>
          <a:xfrm>
            <a:off x="2685900" y="1728900"/>
            <a:ext cx="3772500" cy="16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/>
              <a:t>Input and Output</a:t>
            </a:r>
            <a:endParaRPr sz="48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